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2" r:id="rId3"/>
    <p:sldId id="323" r:id="rId4"/>
    <p:sldId id="324" r:id="rId5"/>
    <p:sldId id="326" r:id="rId6"/>
    <p:sldId id="325" r:id="rId7"/>
    <p:sldId id="327" r:id="rId8"/>
    <p:sldId id="328" r:id="rId9"/>
    <p:sldId id="336" r:id="rId10"/>
    <p:sldId id="329" r:id="rId11"/>
    <p:sldId id="330" r:id="rId12"/>
    <p:sldId id="331" r:id="rId13"/>
    <p:sldId id="332" r:id="rId14"/>
    <p:sldId id="333" r:id="rId15"/>
    <p:sldId id="33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E11095-700F-469F-BC06-C0191D9723B8}" v="10" dt="2021-07-21T07:44:44.5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6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2A62-F375-41FE-A154-0A2551C1B81C}" type="datetimeFigureOut">
              <a:rPr lang="en-GB" smtClean="0"/>
              <a:t>04/03/2025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77A2-8FDA-4D01-8F20-A07DB84ACC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25842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2A62-F375-41FE-A154-0A2551C1B81C}" type="datetimeFigureOut">
              <a:rPr lang="en-GB" smtClean="0"/>
              <a:t>04/03/2025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77A2-8FDA-4D01-8F20-A07DB84ACC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53934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2A62-F375-41FE-A154-0A2551C1B81C}" type="datetimeFigureOut">
              <a:rPr lang="en-GB" smtClean="0"/>
              <a:t>04/03/2025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77A2-8FDA-4D01-8F20-A07DB84ACC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15292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2A62-F375-41FE-A154-0A2551C1B81C}" type="datetimeFigureOut">
              <a:rPr lang="en-GB" smtClean="0"/>
              <a:t>04/03/2025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77A2-8FDA-4D01-8F20-A07DB84ACC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485222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2A62-F375-41FE-A154-0A2551C1B81C}" type="datetimeFigureOut">
              <a:rPr lang="en-GB" smtClean="0"/>
              <a:t>04/03/2025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77A2-8FDA-4D01-8F20-A07DB84ACC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837802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2A62-F375-41FE-A154-0A2551C1B81C}" type="datetimeFigureOut">
              <a:rPr lang="en-GB" smtClean="0"/>
              <a:t>04/03/2025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77A2-8FDA-4D01-8F20-A07DB84ACC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4782591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2A62-F375-41FE-A154-0A2551C1B81C}" type="datetimeFigureOut">
              <a:rPr lang="en-GB" smtClean="0"/>
              <a:t>04/03/2025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77A2-8FDA-4D01-8F20-A07DB84ACC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71780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2A62-F375-41FE-A154-0A2551C1B81C}" type="datetimeFigureOut">
              <a:rPr lang="en-GB" smtClean="0"/>
              <a:t>04/03/2025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77A2-8FDA-4D01-8F20-A07DB84ACC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818789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2A62-F375-41FE-A154-0A2551C1B81C}" type="datetimeFigureOut">
              <a:rPr lang="en-GB" smtClean="0"/>
              <a:t>04/03/2025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77A2-8FDA-4D01-8F20-A07DB84ACC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129229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2A62-F375-41FE-A154-0A2551C1B81C}" type="datetimeFigureOut">
              <a:rPr lang="en-GB" smtClean="0"/>
              <a:t>04/03/2025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77A2-8FDA-4D01-8F20-A07DB84ACC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42268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2A62-F375-41FE-A154-0A2551C1B81C}" type="datetimeFigureOut">
              <a:rPr lang="en-GB" smtClean="0"/>
              <a:t>04/03/2025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777A2-8FDA-4D01-8F20-A07DB84ACC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466531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02A62-F375-41FE-A154-0A2551C1B81C}" type="datetimeFigureOut">
              <a:rPr lang="en-GB" smtClean="0"/>
              <a:t>04/03/2025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777A2-8FDA-4D01-8F20-A07DB84ACCD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578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204261" y="6007259"/>
            <a:ext cx="9144000" cy="1655762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DATE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4000" y="249839"/>
            <a:ext cx="9144000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LECTIO DIVINA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C41203-8193-4328-BB57-0CF44792905F}"/>
              </a:ext>
            </a:extLst>
          </p:cNvPr>
          <p:cNvSpPr txBox="1"/>
          <p:nvPr/>
        </p:nvSpPr>
        <p:spPr>
          <a:xfrm>
            <a:off x="3620655" y="1925730"/>
            <a:ext cx="5181600" cy="3970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800" dirty="0">
              <a:latin typeface="Garamond" panose="02020404030301010803" pitchFamily="18" charset="0"/>
            </a:endParaRPr>
          </a:p>
          <a:p>
            <a:pPr algn="ctr"/>
            <a:endParaRPr lang="en-US" sz="2800" dirty="0">
              <a:latin typeface="Garamond" panose="02020404030301010803" pitchFamily="18" charset="0"/>
            </a:endParaRPr>
          </a:p>
          <a:p>
            <a:pPr algn="ctr"/>
            <a:r>
              <a:rPr lang="en-US" sz="2800" dirty="0">
                <a:latin typeface="Garamond" panose="02020404030301010803" pitchFamily="18" charset="0"/>
              </a:rPr>
              <a:t>Insert a picture here which reflects the reading or a theme which you wish to draw out</a:t>
            </a:r>
          </a:p>
          <a:p>
            <a:pPr algn="ctr"/>
            <a:endParaRPr lang="en-US" sz="2800" dirty="0">
              <a:latin typeface="Garamond" panose="02020404030301010803" pitchFamily="18" charset="0"/>
            </a:endParaRPr>
          </a:p>
          <a:p>
            <a:pPr algn="ctr"/>
            <a:endParaRPr lang="en-US" sz="2800" dirty="0">
              <a:latin typeface="Garamond" panose="02020404030301010803" pitchFamily="18" charset="0"/>
            </a:endParaRPr>
          </a:p>
          <a:p>
            <a:pPr algn="ctr"/>
            <a:endParaRPr lang="en-US" sz="2800" dirty="0">
              <a:latin typeface="Garamond" panose="02020404030301010803" pitchFamily="18" charset="0"/>
            </a:endParaRPr>
          </a:p>
          <a:p>
            <a:pPr algn="ctr"/>
            <a:endParaRPr lang="en-GB" sz="2800" dirty="0">
              <a:latin typeface="Garamond" panose="020204040303010108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090069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3999" y="249838"/>
            <a:ext cx="9144001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•  ORATIO  •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3999" y="2194382"/>
            <a:ext cx="9144001" cy="390876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fontAlgn="base"/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PRAYER</a:t>
            </a:r>
          </a:p>
          <a:p>
            <a:pPr algn="ctr" fontAlgn="base"/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What would you like to say to God?</a:t>
            </a:r>
          </a:p>
          <a:p>
            <a:pPr algn="ctr" fontAlgn="base"/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……..</a:t>
            </a:r>
          </a:p>
          <a:p>
            <a:pPr algn="ctr" fontAlgn="base"/>
            <a:endParaRPr lang="en-GB" sz="28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ctr" fontAlgn="base"/>
            <a:r>
              <a:rPr lang="en-GB" sz="3200" b="1" dirty="0">
                <a:solidFill>
                  <a:schemeClr val="bg1"/>
                </a:solidFill>
                <a:latin typeface="Garamond" panose="02020404030301010803" pitchFamily="18" charset="0"/>
              </a:rPr>
              <a:t>Lord in your mercy …</a:t>
            </a:r>
          </a:p>
          <a:p>
            <a:pPr algn="ctr" fontAlgn="base"/>
            <a:endParaRPr lang="en-GB" sz="32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ctr" fontAlgn="base"/>
            <a:r>
              <a:rPr lang="en-GB" sz="3200" b="1" dirty="0">
                <a:solidFill>
                  <a:schemeClr val="bg1"/>
                </a:solidFill>
                <a:latin typeface="Garamond" panose="02020404030301010803" pitchFamily="18" charset="0"/>
              </a:rPr>
              <a:t>R / Hear our prayer</a:t>
            </a:r>
          </a:p>
          <a:p>
            <a:pPr algn="ctr" fontAlgn="base"/>
            <a:endParaRPr lang="en-GB" sz="24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5669777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3999" y="249838"/>
            <a:ext cx="9144001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•  ORATIO  •</a:t>
            </a:r>
          </a:p>
        </p:txBody>
      </p:sp>
      <p:sp>
        <p:nvSpPr>
          <p:cNvPr id="9" name="Subtitle 1">
            <a:extLst>
              <a:ext uri="{FF2B5EF4-FFF2-40B4-BE49-F238E27FC236}">
                <a16:creationId xmlns:a16="http://schemas.microsoft.com/office/drawing/2014/main" id="{6E50D703-7C4D-40E5-8809-4063C56B70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47385" y="2620849"/>
            <a:ext cx="6430447" cy="2563385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</a:rPr>
              <a:t>Leave this slide blank i.e. without text. </a:t>
            </a:r>
          </a:p>
          <a:p>
            <a:endParaRPr lang="en-US" sz="32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</a:rPr>
              <a:t>This is an opportunity for participants to share their prayers</a:t>
            </a:r>
            <a:endParaRPr lang="en-GB" sz="32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9453670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48194" y="249838"/>
            <a:ext cx="11691257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•  CONTEMPLATIO  •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3999" y="2441695"/>
            <a:ext cx="914400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LET US </a:t>
            </a:r>
          </a:p>
          <a:p>
            <a:pPr algn="ctr" fontAlgn="base"/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REST IN GOD</a:t>
            </a:r>
          </a:p>
          <a:p>
            <a:pPr algn="ctr" fontAlgn="base"/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IN SILENCE</a:t>
            </a:r>
          </a:p>
          <a:p>
            <a:pPr algn="ctr" fontAlgn="base"/>
            <a:endParaRPr lang="en-GB" sz="28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285750" indent="-285750" algn="ctr"/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May the Holy Spirit                                               deepen our awareness of the Word</a:t>
            </a:r>
          </a:p>
          <a:p>
            <a:pPr algn="ctr" fontAlgn="base"/>
            <a:endParaRPr lang="en-GB" sz="24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52557887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48194" y="249838"/>
            <a:ext cx="11691257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•  CONTEMPLATIO  •</a:t>
            </a:r>
          </a:p>
        </p:txBody>
      </p:sp>
      <p:sp>
        <p:nvSpPr>
          <p:cNvPr id="9" name="Subtitle 1">
            <a:extLst>
              <a:ext uri="{FF2B5EF4-FFF2-40B4-BE49-F238E27FC236}">
                <a16:creationId xmlns:a16="http://schemas.microsoft.com/office/drawing/2014/main" id="{927BD0A1-5DF3-4710-BD14-244C64722E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47385" y="2620849"/>
            <a:ext cx="6430447" cy="2563385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</a:rPr>
              <a:t>Leave this slide blank i.e. without text. </a:t>
            </a:r>
          </a:p>
          <a:p>
            <a:endParaRPr lang="en-US" sz="32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</a:rPr>
              <a:t>This is an opportunity for participants to reflect in silence</a:t>
            </a:r>
            <a:endParaRPr lang="en-GB" sz="32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4546270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3999" y="249838"/>
            <a:ext cx="9144001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The Lord’s Prayer</a:t>
            </a:r>
          </a:p>
        </p:txBody>
      </p:sp>
      <p:pic>
        <p:nvPicPr>
          <p:cNvPr id="8194" name="Picture 2" descr="Albrecht Durer – Hands Praying - Mens T-Shirt | 4178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186" y="1925729"/>
            <a:ext cx="3953625" cy="395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97967202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3999" y="249838"/>
            <a:ext cx="9144001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•  ACTIO  •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9279BD-8069-4B97-8386-FA3904E43363}"/>
              </a:ext>
            </a:extLst>
          </p:cNvPr>
          <p:cNvSpPr txBox="1"/>
          <p:nvPr/>
        </p:nvSpPr>
        <p:spPr>
          <a:xfrm>
            <a:off x="3620655" y="1925730"/>
            <a:ext cx="5181600" cy="3970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800" dirty="0">
              <a:latin typeface="Garamond" panose="02020404030301010803" pitchFamily="18" charset="0"/>
            </a:endParaRPr>
          </a:p>
          <a:p>
            <a:pPr algn="ctr"/>
            <a:r>
              <a:rPr lang="en-US" sz="2800" dirty="0">
                <a:latin typeface="Garamond" panose="02020404030301010803" pitchFamily="18" charset="0"/>
              </a:rPr>
              <a:t>Insert a picture here which may encourage participants to act upon their reflections.</a:t>
            </a:r>
          </a:p>
          <a:p>
            <a:pPr algn="ctr"/>
            <a:endParaRPr lang="en-US" sz="2800" dirty="0">
              <a:latin typeface="Garamond" panose="02020404030301010803" pitchFamily="18" charset="0"/>
            </a:endParaRPr>
          </a:p>
          <a:p>
            <a:pPr algn="ctr"/>
            <a:r>
              <a:rPr lang="en-US" sz="2800" dirty="0">
                <a:latin typeface="Garamond" panose="02020404030301010803" pitchFamily="18" charset="0"/>
              </a:rPr>
              <a:t>It may be the same picture as the first slide, or a variation on it</a:t>
            </a:r>
          </a:p>
          <a:p>
            <a:pPr algn="ctr"/>
            <a:endParaRPr lang="en-US" sz="2800" dirty="0">
              <a:latin typeface="Garamond" panose="02020404030301010803" pitchFamily="18" charset="0"/>
            </a:endParaRPr>
          </a:p>
          <a:p>
            <a:pPr algn="ctr"/>
            <a:endParaRPr lang="en-GB" sz="2800" dirty="0">
              <a:latin typeface="Garamond" panose="02020404030301010803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9198219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94405" y="249838"/>
            <a:ext cx="10717305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The Sign of the Cross</a:t>
            </a:r>
          </a:p>
        </p:txBody>
      </p:sp>
      <p:pic>
        <p:nvPicPr>
          <p:cNvPr id="7170" name="Picture 2" descr="https://upload.wikimedia.org/wikipedia/commons/thumb/0/04/Sign-of-the-cross--fingers-position.jpg/170px-Sign-of-the-cross--fingers-posi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1925729"/>
            <a:ext cx="2684929" cy="394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8911052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4000" y="249838"/>
            <a:ext cx="9144000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Opening Prayer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974018" y="3053918"/>
            <a:ext cx="6430447" cy="2563385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</a:rPr>
              <a:t>I</a:t>
            </a:r>
            <a:r>
              <a:rPr lang="en-GB" sz="3200" dirty="0" err="1">
                <a:solidFill>
                  <a:schemeClr val="bg1"/>
                </a:solidFill>
                <a:latin typeface="Garamond" panose="02020404030301010803" pitchFamily="18" charset="0"/>
              </a:rPr>
              <a:t>nsert</a:t>
            </a:r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 a prayer to the Holy Spirit that those participating might be open to the Word of God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208087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3999" y="249838"/>
            <a:ext cx="9144001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Silent Reflection</a:t>
            </a:r>
          </a:p>
        </p:txBody>
      </p:sp>
      <p:sp>
        <p:nvSpPr>
          <p:cNvPr id="9" name="Subtitle 1">
            <a:extLst>
              <a:ext uri="{FF2B5EF4-FFF2-40B4-BE49-F238E27FC236}">
                <a16:creationId xmlns:a16="http://schemas.microsoft.com/office/drawing/2014/main" id="{5F3C2B46-37BE-400C-820D-DD57A566E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47385" y="2620849"/>
            <a:ext cx="6430447" cy="2563385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</a:rPr>
              <a:t>Leave this slide blank i.e. without text. </a:t>
            </a:r>
          </a:p>
          <a:p>
            <a:endParaRPr lang="en-US" sz="32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</a:rPr>
              <a:t>This is an opportunity for a moment of stillness and gratitude.</a:t>
            </a:r>
            <a:endParaRPr lang="en-GB" sz="32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6406622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3999" y="249838"/>
            <a:ext cx="9144001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•  LECTIO  •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11833" y="3513789"/>
            <a:ext cx="63984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2400" dirty="0">
                <a:solidFill>
                  <a:schemeClr val="bg1"/>
                </a:solidFill>
                <a:latin typeface="Garamond" panose="02020404030301010803" pitchFamily="18" charset="0"/>
              </a:rPr>
              <a:t>Insert the first half of the reading here, for Voice 1</a:t>
            </a:r>
          </a:p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1475793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3999" y="249838"/>
            <a:ext cx="9144001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•  LECTIO  •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3460BB-F9DE-465B-9DCD-E9CEAE783046}"/>
              </a:ext>
            </a:extLst>
          </p:cNvPr>
          <p:cNvSpPr txBox="1"/>
          <p:nvPr/>
        </p:nvSpPr>
        <p:spPr>
          <a:xfrm>
            <a:off x="2760955" y="3513789"/>
            <a:ext cx="66493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2400" dirty="0">
                <a:solidFill>
                  <a:schemeClr val="bg1"/>
                </a:solidFill>
                <a:latin typeface="Garamond" panose="02020404030301010803" pitchFamily="18" charset="0"/>
              </a:rPr>
              <a:t>Insert the second half of the reading here, for Voice 2</a:t>
            </a:r>
          </a:p>
          <a:p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91867402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3999" y="249838"/>
            <a:ext cx="9144001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•  MEDITATIO  •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24572" y="2605848"/>
            <a:ext cx="85953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REFLECTION</a:t>
            </a:r>
          </a:p>
          <a:p>
            <a:pPr algn="ctr" fontAlgn="base"/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What God is saying to you?</a:t>
            </a:r>
          </a:p>
          <a:p>
            <a:pPr algn="ctr" fontAlgn="base"/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Feel free to share ‘echoes’ of the text,</a:t>
            </a:r>
          </a:p>
          <a:p>
            <a:pPr algn="ctr" fontAlgn="base"/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a phrase that strikes you. </a:t>
            </a:r>
          </a:p>
          <a:p>
            <a:pPr algn="ctr" fontAlgn="base"/>
            <a:r>
              <a:rPr lang="en-GB" sz="3200" dirty="0">
                <a:solidFill>
                  <a:schemeClr val="bg1"/>
                </a:solidFill>
                <a:latin typeface="Garamond" panose="02020404030301010803" pitchFamily="18" charset="0"/>
              </a:rPr>
              <a:t>If you wish, please say why.</a:t>
            </a:r>
            <a:endParaRPr lang="en-GB" sz="24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6623304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3999" y="249838"/>
            <a:ext cx="9144001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•  MEDITATIO  •</a:t>
            </a:r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1B875AE5-731B-4586-B34C-3FD4AC4C10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47385" y="2147307"/>
            <a:ext cx="6430447" cy="3516646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</a:rPr>
              <a:t>Leave this slide blank i.e. without text. </a:t>
            </a:r>
          </a:p>
          <a:p>
            <a:endParaRPr lang="en-US" sz="32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</a:rPr>
              <a:t>This is an opportunity for participants to ‘echo’ or respond to the text</a:t>
            </a:r>
          </a:p>
          <a:p>
            <a:endParaRPr lang="en-US" sz="9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NB The leader may wish to remind participants that this is not an opportunity for discussion or feedback on the thoughts of others.  It is simply a series of individual echoes </a:t>
            </a:r>
            <a:r>
              <a:rPr lang="en-US" sz="2000">
                <a:latin typeface="Garamond" panose="02020404030301010803" pitchFamily="18" charset="0"/>
              </a:rPr>
              <a:t>and reflections </a:t>
            </a:r>
            <a:endParaRPr lang="en-GB" sz="2000" dirty="0">
              <a:latin typeface="Garamond" panose="020204040303010108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0941844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0" y="1925730"/>
            <a:ext cx="9144000" cy="395362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3999" y="249838"/>
            <a:ext cx="9144001" cy="146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solidFill>
                  <a:schemeClr val="accent4">
                    <a:lumMod val="75000"/>
                  </a:schemeClr>
                </a:solidFill>
                <a:latin typeface="Garamond" panose="02020404030301010803" pitchFamily="18" charset="0"/>
              </a:rPr>
              <a:t>•  MEDITATIO  •</a:t>
            </a:r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1B875AE5-731B-4586-B34C-3FD4AC4C10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47385" y="2620849"/>
            <a:ext cx="6430447" cy="2563385"/>
          </a:xfrm>
          <a:solidFill>
            <a:schemeClr val="accent4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</a:rPr>
              <a:t>Insert the entire text (in a smaller font)  on this slide.</a:t>
            </a:r>
          </a:p>
          <a:p>
            <a:endParaRPr lang="en-US" sz="32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</a:rPr>
              <a:t>It can be used as a reminder of the reading and to help participants         ‘echo’ or respond</a:t>
            </a:r>
            <a:endParaRPr lang="en-GB" sz="32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069637" y="5875121"/>
            <a:ext cx="792163" cy="922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Insert School Crest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3178529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3050</TotalTime>
  <Words>409</Words>
  <Application>Microsoft Macintosh PowerPoint</Application>
  <PresentationFormat>Widescreen</PresentationFormat>
  <Paragraphs>77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Garamond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Diocese Of Brentwood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Sophie Russell</dc:creator>
  <cp:lastModifiedBy>Alan Dewhurst</cp:lastModifiedBy>
  <cp:revision>200</cp:revision>
  <dcterms:created xsi:type="dcterms:W3CDTF">2019-09-06T14:56:38Z</dcterms:created>
  <dcterms:modified xsi:type="dcterms:W3CDTF">2025-03-04T12:44:49Z</dcterms:modified>
</cp:coreProperties>
</file>