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5" r:id="rId8"/>
    <p:sldId id="262"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884"/>
  </p:normalViewPr>
  <p:slideViewPr>
    <p:cSldViewPr snapToGrid="0">
      <p:cViewPr varScale="1">
        <p:scale>
          <a:sx n="121" d="100"/>
          <a:sy n="121" d="100"/>
        </p:scale>
        <p:origin x="200" y="3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0F219-BA3F-E144-1CB0-0733968E033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B3248211-77EC-1D60-EDAF-8412148B00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DC2A5103-EB3E-AFFC-EA7B-CC8120FFB2E0}"/>
              </a:ext>
            </a:extLst>
          </p:cNvPr>
          <p:cNvSpPr>
            <a:spLocks noGrp="1"/>
          </p:cNvSpPr>
          <p:nvPr>
            <p:ph type="dt" sz="half" idx="10"/>
          </p:nvPr>
        </p:nvSpPr>
        <p:spPr/>
        <p:txBody>
          <a:bodyPr/>
          <a:lstStyle/>
          <a:p>
            <a:fld id="{5C7009EA-F4E1-0F4E-BAF2-785ABD5B1AAA}" type="datetimeFigureOut">
              <a:rPr lang="en-US" smtClean="0"/>
              <a:t>1/28/25</a:t>
            </a:fld>
            <a:endParaRPr lang="en-US"/>
          </a:p>
        </p:txBody>
      </p:sp>
      <p:sp>
        <p:nvSpPr>
          <p:cNvPr id="5" name="Footer Placeholder 4">
            <a:extLst>
              <a:ext uri="{FF2B5EF4-FFF2-40B4-BE49-F238E27FC236}">
                <a16:creationId xmlns:a16="http://schemas.microsoft.com/office/drawing/2014/main" id="{8550585E-1B90-2844-FC92-8810A64798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2B30A5-E7E2-3EFA-B27E-1A96BB470ED3}"/>
              </a:ext>
            </a:extLst>
          </p:cNvPr>
          <p:cNvSpPr>
            <a:spLocks noGrp="1"/>
          </p:cNvSpPr>
          <p:nvPr>
            <p:ph type="sldNum" sz="quarter" idx="12"/>
          </p:nvPr>
        </p:nvSpPr>
        <p:spPr/>
        <p:txBody>
          <a:bodyPr/>
          <a:lstStyle/>
          <a:p>
            <a:fld id="{9A8B7E16-EF82-F048-911E-A72A7E2FFABF}" type="slidenum">
              <a:rPr lang="en-US" smtClean="0"/>
              <a:t>‹#›</a:t>
            </a:fld>
            <a:endParaRPr lang="en-US"/>
          </a:p>
        </p:txBody>
      </p:sp>
    </p:spTree>
    <p:extLst>
      <p:ext uri="{BB962C8B-B14F-4D97-AF65-F5344CB8AC3E}">
        <p14:creationId xmlns:p14="http://schemas.microsoft.com/office/powerpoint/2010/main" val="1584080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232B7-7221-90F0-00A2-1957F88ED901}"/>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DFD3174-4D3B-715E-1D35-6CD88EDA358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064BC9B-89BB-F6F8-B943-B20E6F896B09}"/>
              </a:ext>
            </a:extLst>
          </p:cNvPr>
          <p:cNvSpPr>
            <a:spLocks noGrp="1"/>
          </p:cNvSpPr>
          <p:nvPr>
            <p:ph type="dt" sz="half" idx="10"/>
          </p:nvPr>
        </p:nvSpPr>
        <p:spPr/>
        <p:txBody>
          <a:bodyPr/>
          <a:lstStyle/>
          <a:p>
            <a:fld id="{5C7009EA-F4E1-0F4E-BAF2-785ABD5B1AAA}" type="datetimeFigureOut">
              <a:rPr lang="en-US" smtClean="0"/>
              <a:t>1/28/25</a:t>
            </a:fld>
            <a:endParaRPr lang="en-US"/>
          </a:p>
        </p:txBody>
      </p:sp>
      <p:sp>
        <p:nvSpPr>
          <p:cNvPr id="5" name="Footer Placeholder 4">
            <a:extLst>
              <a:ext uri="{FF2B5EF4-FFF2-40B4-BE49-F238E27FC236}">
                <a16:creationId xmlns:a16="http://schemas.microsoft.com/office/drawing/2014/main" id="{A21EFD0B-17EF-0D62-D90C-5C85C0BF2E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1E2CE7-43C6-29D0-A602-9552AA195674}"/>
              </a:ext>
            </a:extLst>
          </p:cNvPr>
          <p:cNvSpPr>
            <a:spLocks noGrp="1"/>
          </p:cNvSpPr>
          <p:nvPr>
            <p:ph type="sldNum" sz="quarter" idx="12"/>
          </p:nvPr>
        </p:nvSpPr>
        <p:spPr/>
        <p:txBody>
          <a:bodyPr/>
          <a:lstStyle/>
          <a:p>
            <a:fld id="{9A8B7E16-EF82-F048-911E-A72A7E2FFABF}" type="slidenum">
              <a:rPr lang="en-US" smtClean="0"/>
              <a:t>‹#›</a:t>
            </a:fld>
            <a:endParaRPr lang="en-US"/>
          </a:p>
        </p:txBody>
      </p:sp>
    </p:spTree>
    <p:extLst>
      <p:ext uri="{BB962C8B-B14F-4D97-AF65-F5344CB8AC3E}">
        <p14:creationId xmlns:p14="http://schemas.microsoft.com/office/powerpoint/2010/main" val="3023157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A68C25-BF08-BC70-898B-656E245EF97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A03F0BB-962C-DE71-4A70-CA74762D997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DB882F4-E0B9-AFF9-6A81-8BF37BD6B357}"/>
              </a:ext>
            </a:extLst>
          </p:cNvPr>
          <p:cNvSpPr>
            <a:spLocks noGrp="1"/>
          </p:cNvSpPr>
          <p:nvPr>
            <p:ph type="dt" sz="half" idx="10"/>
          </p:nvPr>
        </p:nvSpPr>
        <p:spPr/>
        <p:txBody>
          <a:bodyPr/>
          <a:lstStyle/>
          <a:p>
            <a:fld id="{5C7009EA-F4E1-0F4E-BAF2-785ABD5B1AAA}" type="datetimeFigureOut">
              <a:rPr lang="en-US" smtClean="0"/>
              <a:t>1/28/25</a:t>
            </a:fld>
            <a:endParaRPr lang="en-US"/>
          </a:p>
        </p:txBody>
      </p:sp>
      <p:sp>
        <p:nvSpPr>
          <p:cNvPr id="5" name="Footer Placeholder 4">
            <a:extLst>
              <a:ext uri="{FF2B5EF4-FFF2-40B4-BE49-F238E27FC236}">
                <a16:creationId xmlns:a16="http://schemas.microsoft.com/office/drawing/2014/main" id="{B3351E99-1B37-2414-E60B-CE50486A61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93EF8F-D281-F3E8-7BDB-465BAD2703B4}"/>
              </a:ext>
            </a:extLst>
          </p:cNvPr>
          <p:cNvSpPr>
            <a:spLocks noGrp="1"/>
          </p:cNvSpPr>
          <p:nvPr>
            <p:ph type="sldNum" sz="quarter" idx="12"/>
          </p:nvPr>
        </p:nvSpPr>
        <p:spPr/>
        <p:txBody>
          <a:bodyPr/>
          <a:lstStyle/>
          <a:p>
            <a:fld id="{9A8B7E16-EF82-F048-911E-A72A7E2FFABF}" type="slidenum">
              <a:rPr lang="en-US" smtClean="0"/>
              <a:t>‹#›</a:t>
            </a:fld>
            <a:endParaRPr lang="en-US"/>
          </a:p>
        </p:txBody>
      </p:sp>
    </p:spTree>
    <p:extLst>
      <p:ext uri="{BB962C8B-B14F-4D97-AF65-F5344CB8AC3E}">
        <p14:creationId xmlns:p14="http://schemas.microsoft.com/office/powerpoint/2010/main" val="2548476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ACFF6-8E3F-0EBD-BF20-16D627CE6764}"/>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3F24698-9A86-BD05-716C-39E4D5B4005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DD0E89F-B850-DEA2-9B98-1D1052D7DBE6}"/>
              </a:ext>
            </a:extLst>
          </p:cNvPr>
          <p:cNvSpPr>
            <a:spLocks noGrp="1"/>
          </p:cNvSpPr>
          <p:nvPr>
            <p:ph type="dt" sz="half" idx="10"/>
          </p:nvPr>
        </p:nvSpPr>
        <p:spPr/>
        <p:txBody>
          <a:bodyPr/>
          <a:lstStyle/>
          <a:p>
            <a:fld id="{5C7009EA-F4E1-0F4E-BAF2-785ABD5B1AAA}" type="datetimeFigureOut">
              <a:rPr lang="en-US" smtClean="0"/>
              <a:t>1/28/25</a:t>
            </a:fld>
            <a:endParaRPr lang="en-US"/>
          </a:p>
        </p:txBody>
      </p:sp>
      <p:sp>
        <p:nvSpPr>
          <p:cNvPr id="5" name="Footer Placeholder 4">
            <a:extLst>
              <a:ext uri="{FF2B5EF4-FFF2-40B4-BE49-F238E27FC236}">
                <a16:creationId xmlns:a16="http://schemas.microsoft.com/office/drawing/2014/main" id="{45BB7CDC-267D-FD75-CB11-56B336E762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FA21A1-B203-D9B3-C081-C173590D329B}"/>
              </a:ext>
            </a:extLst>
          </p:cNvPr>
          <p:cNvSpPr>
            <a:spLocks noGrp="1"/>
          </p:cNvSpPr>
          <p:nvPr>
            <p:ph type="sldNum" sz="quarter" idx="12"/>
          </p:nvPr>
        </p:nvSpPr>
        <p:spPr/>
        <p:txBody>
          <a:bodyPr/>
          <a:lstStyle/>
          <a:p>
            <a:fld id="{9A8B7E16-EF82-F048-911E-A72A7E2FFABF}" type="slidenum">
              <a:rPr lang="en-US" smtClean="0"/>
              <a:t>‹#›</a:t>
            </a:fld>
            <a:endParaRPr lang="en-US"/>
          </a:p>
        </p:txBody>
      </p:sp>
    </p:spTree>
    <p:extLst>
      <p:ext uri="{BB962C8B-B14F-4D97-AF65-F5344CB8AC3E}">
        <p14:creationId xmlns:p14="http://schemas.microsoft.com/office/powerpoint/2010/main" val="527885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B4575-557F-F1D5-95F5-B653687FFB3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62BA2CAC-9928-AD18-636E-C5B356AF9E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4D1E21C-D8B3-BE51-8ECA-181736C1C3C8}"/>
              </a:ext>
            </a:extLst>
          </p:cNvPr>
          <p:cNvSpPr>
            <a:spLocks noGrp="1"/>
          </p:cNvSpPr>
          <p:nvPr>
            <p:ph type="dt" sz="half" idx="10"/>
          </p:nvPr>
        </p:nvSpPr>
        <p:spPr/>
        <p:txBody>
          <a:bodyPr/>
          <a:lstStyle/>
          <a:p>
            <a:fld id="{5C7009EA-F4E1-0F4E-BAF2-785ABD5B1AAA}" type="datetimeFigureOut">
              <a:rPr lang="en-US" smtClean="0"/>
              <a:t>1/28/25</a:t>
            </a:fld>
            <a:endParaRPr lang="en-US"/>
          </a:p>
        </p:txBody>
      </p:sp>
      <p:sp>
        <p:nvSpPr>
          <p:cNvPr id="5" name="Footer Placeholder 4">
            <a:extLst>
              <a:ext uri="{FF2B5EF4-FFF2-40B4-BE49-F238E27FC236}">
                <a16:creationId xmlns:a16="http://schemas.microsoft.com/office/drawing/2014/main" id="{AA51BC4D-38CD-56C4-584A-ED51546F0E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5BBD9B-E7AE-F8D0-0CB1-375355C6B7AA}"/>
              </a:ext>
            </a:extLst>
          </p:cNvPr>
          <p:cNvSpPr>
            <a:spLocks noGrp="1"/>
          </p:cNvSpPr>
          <p:nvPr>
            <p:ph type="sldNum" sz="quarter" idx="12"/>
          </p:nvPr>
        </p:nvSpPr>
        <p:spPr/>
        <p:txBody>
          <a:bodyPr/>
          <a:lstStyle/>
          <a:p>
            <a:fld id="{9A8B7E16-EF82-F048-911E-A72A7E2FFABF}" type="slidenum">
              <a:rPr lang="en-US" smtClean="0"/>
              <a:t>‹#›</a:t>
            </a:fld>
            <a:endParaRPr lang="en-US"/>
          </a:p>
        </p:txBody>
      </p:sp>
    </p:spTree>
    <p:extLst>
      <p:ext uri="{BB962C8B-B14F-4D97-AF65-F5344CB8AC3E}">
        <p14:creationId xmlns:p14="http://schemas.microsoft.com/office/powerpoint/2010/main" val="3666261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5295C-974D-3617-91B2-FDFD16BC5A4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7FFC7F7-85C0-20F2-D097-E76520BD149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625FC13-4CDA-E244-53B1-F2107B17E1B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69E9C1D3-7D40-5453-0336-897A9775D82A}"/>
              </a:ext>
            </a:extLst>
          </p:cNvPr>
          <p:cNvSpPr>
            <a:spLocks noGrp="1"/>
          </p:cNvSpPr>
          <p:nvPr>
            <p:ph type="dt" sz="half" idx="10"/>
          </p:nvPr>
        </p:nvSpPr>
        <p:spPr/>
        <p:txBody>
          <a:bodyPr/>
          <a:lstStyle/>
          <a:p>
            <a:fld id="{5C7009EA-F4E1-0F4E-BAF2-785ABD5B1AAA}" type="datetimeFigureOut">
              <a:rPr lang="en-US" smtClean="0"/>
              <a:t>1/28/25</a:t>
            </a:fld>
            <a:endParaRPr lang="en-US"/>
          </a:p>
        </p:txBody>
      </p:sp>
      <p:sp>
        <p:nvSpPr>
          <p:cNvPr id="6" name="Footer Placeholder 5">
            <a:extLst>
              <a:ext uri="{FF2B5EF4-FFF2-40B4-BE49-F238E27FC236}">
                <a16:creationId xmlns:a16="http://schemas.microsoft.com/office/drawing/2014/main" id="{B3939DF0-6F0F-E7C3-6EFF-B36134EA0D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F9815BB-7733-DF79-DCBD-D060AF6FCE53}"/>
              </a:ext>
            </a:extLst>
          </p:cNvPr>
          <p:cNvSpPr>
            <a:spLocks noGrp="1"/>
          </p:cNvSpPr>
          <p:nvPr>
            <p:ph type="sldNum" sz="quarter" idx="12"/>
          </p:nvPr>
        </p:nvSpPr>
        <p:spPr/>
        <p:txBody>
          <a:bodyPr/>
          <a:lstStyle/>
          <a:p>
            <a:fld id="{9A8B7E16-EF82-F048-911E-A72A7E2FFABF}" type="slidenum">
              <a:rPr lang="en-US" smtClean="0"/>
              <a:t>‹#›</a:t>
            </a:fld>
            <a:endParaRPr lang="en-US"/>
          </a:p>
        </p:txBody>
      </p:sp>
    </p:spTree>
    <p:extLst>
      <p:ext uri="{BB962C8B-B14F-4D97-AF65-F5344CB8AC3E}">
        <p14:creationId xmlns:p14="http://schemas.microsoft.com/office/powerpoint/2010/main" val="843442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D6A4D-7AFD-9FB1-A950-57EEA4B357B9}"/>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34DA897-CC27-3ED1-8B8B-10ED9355D4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09B5013-17F8-03B0-945D-D128DF9319B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9F255A2F-FD02-E843-04D8-9ED9088039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34FE2AA-7337-0A06-A9AF-34517A6D000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8D8C828D-8860-8EEB-6B69-D8536C0ECB9F}"/>
              </a:ext>
            </a:extLst>
          </p:cNvPr>
          <p:cNvSpPr>
            <a:spLocks noGrp="1"/>
          </p:cNvSpPr>
          <p:nvPr>
            <p:ph type="dt" sz="half" idx="10"/>
          </p:nvPr>
        </p:nvSpPr>
        <p:spPr/>
        <p:txBody>
          <a:bodyPr/>
          <a:lstStyle/>
          <a:p>
            <a:fld id="{5C7009EA-F4E1-0F4E-BAF2-785ABD5B1AAA}" type="datetimeFigureOut">
              <a:rPr lang="en-US" smtClean="0"/>
              <a:t>1/28/25</a:t>
            </a:fld>
            <a:endParaRPr lang="en-US"/>
          </a:p>
        </p:txBody>
      </p:sp>
      <p:sp>
        <p:nvSpPr>
          <p:cNvPr id="8" name="Footer Placeholder 7">
            <a:extLst>
              <a:ext uri="{FF2B5EF4-FFF2-40B4-BE49-F238E27FC236}">
                <a16:creationId xmlns:a16="http://schemas.microsoft.com/office/drawing/2014/main" id="{A12E80E7-1223-A992-8B93-9A4EF516391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C8F4D4B-55B9-A127-2162-B8D7233876C9}"/>
              </a:ext>
            </a:extLst>
          </p:cNvPr>
          <p:cNvSpPr>
            <a:spLocks noGrp="1"/>
          </p:cNvSpPr>
          <p:nvPr>
            <p:ph type="sldNum" sz="quarter" idx="12"/>
          </p:nvPr>
        </p:nvSpPr>
        <p:spPr/>
        <p:txBody>
          <a:bodyPr/>
          <a:lstStyle/>
          <a:p>
            <a:fld id="{9A8B7E16-EF82-F048-911E-A72A7E2FFABF}" type="slidenum">
              <a:rPr lang="en-US" smtClean="0"/>
              <a:t>‹#›</a:t>
            </a:fld>
            <a:endParaRPr lang="en-US"/>
          </a:p>
        </p:txBody>
      </p:sp>
    </p:spTree>
    <p:extLst>
      <p:ext uri="{BB962C8B-B14F-4D97-AF65-F5344CB8AC3E}">
        <p14:creationId xmlns:p14="http://schemas.microsoft.com/office/powerpoint/2010/main" val="414455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0A936-8E9C-A50B-B8D4-726FDBE7211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051DD0F0-19C3-E859-9B7C-33E1ADF50AEB}"/>
              </a:ext>
            </a:extLst>
          </p:cNvPr>
          <p:cNvSpPr>
            <a:spLocks noGrp="1"/>
          </p:cNvSpPr>
          <p:nvPr>
            <p:ph type="dt" sz="half" idx="10"/>
          </p:nvPr>
        </p:nvSpPr>
        <p:spPr/>
        <p:txBody>
          <a:bodyPr/>
          <a:lstStyle/>
          <a:p>
            <a:fld id="{5C7009EA-F4E1-0F4E-BAF2-785ABD5B1AAA}" type="datetimeFigureOut">
              <a:rPr lang="en-US" smtClean="0"/>
              <a:t>1/28/25</a:t>
            </a:fld>
            <a:endParaRPr lang="en-US"/>
          </a:p>
        </p:txBody>
      </p:sp>
      <p:sp>
        <p:nvSpPr>
          <p:cNvPr id="4" name="Footer Placeholder 3">
            <a:extLst>
              <a:ext uri="{FF2B5EF4-FFF2-40B4-BE49-F238E27FC236}">
                <a16:creationId xmlns:a16="http://schemas.microsoft.com/office/drawing/2014/main" id="{CB08D972-066B-6E78-116F-A98C603351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B89F247-0F9A-D49E-BAF6-B7FAC1803282}"/>
              </a:ext>
            </a:extLst>
          </p:cNvPr>
          <p:cNvSpPr>
            <a:spLocks noGrp="1"/>
          </p:cNvSpPr>
          <p:nvPr>
            <p:ph type="sldNum" sz="quarter" idx="12"/>
          </p:nvPr>
        </p:nvSpPr>
        <p:spPr/>
        <p:txBody>
          <a:bodyPr/>
          <a:lstStyle/>
          <a:p>
            <a:fld id="{9A8B7E16-EF82-F048-911E-A72A7E2FFABF}" type="slidenum">
              <a:rPr lang="en-US" smtClean="0"/>
              <a:t>‹#›</a:t>
            </a:fld>
            <a:endParaRPr lang="en-US"/>
          </a:p>
        </p:txBody>
      </p:sp>
    </p:spTree>
    <p:extLst>
      <p:ext uri="{BB962C8B-B14F-4D97-AF65-F5344CB8AC3E}">
        <p14:creationId xmlns:p14="http://schemas.microsoft.com/office/powerpoint/2010/main" val="1970535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39BE85-E237-1CD8-A8B1-7100B335FB0B}"/>
              </a:ext>
            </a:extLst>
          </p:cNvPr>
          <p:cNvSpPr>
            <a:spLocks noGrp="1"/>
          </p:cNvSpPr>
          <p:nvPr>
            <p:ph type="dt" sz="half" idx="10"/>
          </p:nvPr>
        </p:nvSpPr>
        <p:spPr/>
        <p:txBody>
          <a:bodyPr/>
          <a:lstStyle/>
          <a:p>
            <a:fld id="{5C7009EA-F4E1-0F4E-BAF2-785ABD5B1AAA}" type="datetimeFigureOut">
              <a:rPr lang="en-US" smtClean="0"/>
              <a:t>1/28/25</a:t>
            </a:fld>
            <a:endParaRPr lang="en-US"/>
          </a:p>
        </p:txBody>
      </p:sp>
      <p:sp>
        <p:nvSpPr>
          <p:cNvPr id="3" name="Footer Placeholder 2">
            <a:extLst>
              <a:ext uri="{FF2B5EF4-FFF2-40B4-BE49-F238E27FC236}">
                <a16:creationId xmlns:a16="http://schemas.microsoft.com/office/drawing/2014/main" id="{6A23E763-5CAC-D2DC-65E9-3E42C7B6B12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C0D17B9-BB62-B7C1-3E7A-A96E861E267F}"/>
              </a:ext>
            </a:extLst>
          </p:cNvPr>
          <p:cNvSpPr>
            <a:spLocks noGrp="1"/>
          </p:cNvSpPr>
          <p:nvPr>
            <p:ph type="sldNum" sz="quarter" idx="12"/>
          </p:nvPr>
        </p:nvSpPr>
        <p:spPr/>
        <p:txBody>
          <a:bodyPr/>
          <a:lstStyle/>
          <a:p>
            <a:fld id="{9A8B7E16-EF82-F048-911E-A72A7E2FFABF}" type="slidenum">
              <a:rPr lang="en-US" smtClean="0"/>
              <a:t>‹#›</a:t>
            </a:fld>
            <a:endParaRPr lang="en-US"/>
          </a:p>
        </p:txBody>
      </p:sp>
    </p:spTree>
    <p:extLst>
      <p:ext uri="{BB962C8B-B14F-4D97-AF65-F5344CB8AC3E}">
        <p14:creationId xmlns:p14="http://schemas.microsoft.com/office/powerpoint/2010/main" val="3259750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466E4-5949-F888-2094-C40F48782A7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3AB98515-1BAC-AE7D-2423-E1AC1308D8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1C157011-7A0F-DF14-E3BA-A32E05374D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B3A1421-8098-04D5-94F5-0FC9BB7E9488}"/>
              </a:ext>
            </a:extLst>
          </p:cNvPr>
          <p:cNvSpPr>
            <a:spLocks noGrp="1"/>
          </p:cNvSpPr>
          <p:nvPr>
            <p:ph type="dt" sz="half" idx="10"/>
          </p:nvPr>
        </p:nvSpPr>
        <p:spPr/>
        <p:txBody>
          <a:bodyPr/>
          <a:lstStyle/>
          <a:p>
            <a:fld id="{5C7009EA-F4E1-0F4E-BAF2-785ABD5B1AAA}" type="datetimeFigureOut">
              <a:rPr lang="en-US" smtClean="0"/>
              <a:t>1/28/25</a:t>
            </a:fld>
            <a:endParaRPr lang="en-US"/>
          </a:p>
        </p:txBody>
      </p:sp>
      <p:sp>
        <p:nvSpPr>
          <p:cNvPr id="6" name="Footer Placeholder 5">
            <a:extLst>
              <a:ext uri="{FF2B5EF4-FFF2-40B4-BE49-F238E27FC236}">
                <a16:creationId xmlns:a16="http://schemas.microsoft.com/office/drawing/2014/main" id="{C189946E-689F-54E9-784A-B596C8525B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AFD57C-FE5B-62C6-C7C3-DD210AF3B148}"/>
              </a:ext>
            </a:extLst>
          </p:cNvPr>
          <p:cNvSpPr>
            <a:spLocks noGrp="1"/>
          </p:cNvSpPr>
          <p:nvPr>
            <p:ph type="sldNum" sz="quarter" idx="12"/>
          </p:nvPr>
        </p:nvSpPr>
        <p:spPr/>
        <p:txBody>
          <a:bodyPr/>
          <a:lstStyle/>
          <a:p>
            <a:fld id="{9A8B7E16-EF82-F048-911E-A72A7E2FFABF}" type="slidenum">
              <a:rPr lang="en-US" smtClean="0"/>
              <a:t>‹#›</a:t>
            </a:fld>
            <a:endParaRPr lang="en-US"/>
          </a:p>
        </p:txBody>
      </p:sp>
    </p:spTree>
    <p:extLst>
      <p:ext uri="{BB962C8B-B14F-4D97-AF65-F5344CB8AC3E}">
        <p14:creationId xmlns:p14="http://schemas.microsoft.com/office/powerpoint/2010/main" val="508169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3429A-D780-1C0E-09E9-7F046C25F47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AB05E1BA-406C-45A9-A6D3-6039165C84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04D71A0-F156-4654-6109-D48D2DD3B7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F391E87-B497-C7FD-6288-599D302689E1}"/>
              </a:ext>
            </a:extLst>
          </p:cNvPr>
          <p:cNvSpPr>
            <a:spLocks noGrp="1"/>
          </p:cNvSpPr>
          <p:nvPr>
            <p:ph type="dt" sz="half" idx="10"/>
          </p:nvPr>
        </p:nvSpPr>
        <p:spPr/>
        <p:txBody>
          <a:bodyPr/>
          <a:lstStyle/>
          <a:p>
            <a:fld id="{5C7009EA-F4E1-0F4E-BAF2-785ABD5B1AAA}" type="datetimeFigureOut">
              <a:rPr lang="en-US" smtClean="0"/>
              <a:t>1/28/25</a:t>
            </a:fld>
            <a:endParaRPr lang="en-US"/>
          </a:p>
        </p:txBody>
      </p:sp>
      <p:sp>
        <p:nvSpPr>
          <p:cNvPr id="6" name="Footer Placeholder 5">
            <a:extLst>
              <a:ext uri="{FF2B5EF4-FFF2-40B4-BE49-F238E27FC236}">
                <a16:creationId xmlns:a16="http://schemas.microsoft.com/office/drawing/2014/main" id="{EE77BE0F-81E9-F5A7-29D0-C759823B1A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6E68B6-FABB-6E13-A0D0-5021DD538001}"/>
              </a:ext>
            </a:extLst>
          </p:cNvPr>
          <p:cNvSpPr>
            <a:spLocks noGrp="1"/>
          </p:cNvSpPr>
          <p:nvPr>
            <p:ph type="sldNum" sz="quarter" idx="12"/>
          </p:nvPr>
        </p:nvSpPr>
        <p:spPr/>
        <p:txBody>
          <a:bodyPr/>
          <a:lstStyle/>
          <a:p>
            <a:fld id="{9A8B7E16-EF82-F048-911E-A72A7E2FFABF}" type="slidenum">
              <a:rPr lang="en-US" smtClean="0"/>
              <a:t>‹#›</a:t>
            </a:fld>
            <a:endParaRPr lang="en-US"/>
          </a:p>
        </p:txBody>
      </p:sp>
    </p:spTree>
    <p:extLst>
      <p:ext uri="{BB962C8B-B14F-4D97-AF65-F5344CB8AC3E}">
        <p14:creationId xmlns:p14="http://schemas.microsoft.com/office/powerpoint/2010/main" val="3181067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6EF764-FCA9-0D12-18FF-EA4C69F628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0122CAD-18C0-DA7C-6864-2C539E2AE6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1FE3F0D-4E4D-A9A1-ECA3-CA2BE70A44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7009EA-F4E1-0F4E-BAF2-785ABD5B1AAA}" type="datetimeFigureOut">
              <a:rPr lang="en-US" smtClean="0"/>
              <a:t>1/28/25</a:t>
            </a:fld>
            <a:endParaRPr lang="en-US"/>
          </a:p>
        </p:txBody>
      </p:sp>
      <p:sp>
        <p:nvSpPr>
          <p:cNvPr id="5" name="Footer Placeholder 4">
            <a:extLst>
              <a:ext uri="{FF2B5EF4-FFF2-40B4-BE49-F238E27FC236}">
                <a16:creationId xmlns:a16="http://schemas.microsoft.com/office/drawing/2014/main" id="{0B9FC0EF-D14D-5151-784B-2FCDB155DA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B1661BF-F54A-A55E-8DF7-51E5D703F0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8B7E16-EF82-F048-911E-A72A7E2FFABF}" type="slidenum">
              <a:rPr lang="en-US" smtClean="0"/>
              <a:t>‹#›</a:t>
            </a:fld>
            <a:endParaRPr lang="en-US"/>
          </a:p>
        </p:txBody>
      </p:sp>
    </p:spTree>
    <p:extLst>
      <p:ext uri="{BB962C8B-B14F-4D97-AF65-F5344CB8AC3E}">
        <p14:creationId xmlns:p14="http://schemas.microsoft.com/office/powerpoint/2010/main" val="2019438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30F7A-C217-BF9B-3553-CB423E50D342}"/>
              </a:ext>
            </a:extLst>
          </p:cNvPr>
          <p:cNvSpPr>
            <a:spLocks noGrp="1"/>
          </p:cNvSpPr>
          <p:nvPr>
            <p:ph type="ctrTitle"/>
          </p:nvPr>
        </p:nvSpPr>
        <p:spPr>
          <a:xfrm>
            <a:off x="1323279" y="814039"/>
            <a:ext cx="9144000" cy="1877121"/>
          </a:xfrm>
          <a:solidFill>
            <a:schemeClr val="accent5">
              <a:lumMod val="60000"/>
              <a:lumOff val="40000"/>
            </a:schemeClr>
          </a:solidFill>
        </p:spPr>
        <p:txBody>
          <a:bodyPr>
            <a:normAutofit/>
          </a:bodyPr>
          <a:lstStyle/>
          <a:p>
            <a:r>
              <a:rPr lang="en-US" b="1" dirty="0"/>
              <a:t>Catholic Life and Mission</a:t>
            </a:r>
            <a:br>
              <a:rPr lang="en-US" b="1" dirty="0"/>
            </a:br>
            <a:r>
              <a:rPr lang="en-US" sz="4400" b="1" dirty="0"/>
              <a:t>Hallam Diocese</a:t>
            </a:r>
          </a:p>
        </p:txBody>
      </p:sp>
      <p:sp>
        <p:nvSpPr>
          <p:cNvPr id="3" name="Subtitle 2">
            <a:extLst>
              <a:ext uri="{FF2B5EF4-FFF2-40B4-BE49-F238E27FC236}">
                <a16:creationId xmlns:a16="http://schemas.microsoft.com/office/drawing/2014/main" id="{85298926-6F2E-7BF3-4DA9-CEA855FA4FCA}"/>
              </a:ext>
            </a:extLst>
          </p:cNvPr>
          <p:cNvSpPr>
            <a:spLocks noGrp="1"/>
          </p:cNvSpPr>
          <p:nvPr>
            <p:ph type="subTitle" idx="1"/>
          </p:nvPr>
        </p:nvSpPr>
        <p:spPr>
          <a:xfrm>
            <a:off x="1323279" y="3624535"/>
            <a:ext cx="9144000" cy="657728"/>
          </a:xfrm>
          <a:solidFill>
            <a:schemeClr val="accent5">
              <a:lumMod val="40000"/>
              <a:lumOff val="60000"/>
            </a:schemeClr>
          </a:solidFill>
        </p:spPr>
        <p:txBody>
          <a:bodyPr/>
          <a:lstStyle/>
          <a:p>
            <a:r>
              <a:rPr lang="en-US" dirty="0"/>
              <a:t>Governors’ Role in monitoring and evaluation</a:t>
            </a:r>
          </a:p>
        </p:txBody>
      </p:sp>
      <p:pic>
        <p:nvPicPr>
          <p:cNvPr id="1026" name="Picture 2" descr="Hallam - Catholic Bishops' Conference">
            <a:extLst>
              <a:ext uri="{FF2B5EF4-FFF2-40B4-BE49-F238E27FC236}">
                <a16:creationId xmlns:a16="http://schemas.microsoft.com/office/drawing/2014/main" id="{CDD058D7-B21C-7CD3-F590-90A856C36D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4220" y="4259766"/>
            <a:ext cx="2286000" cy="24755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123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8F6AA-B71C-A694-8A90-AC237B3AEE99}"/>
              </a:ext>
            </a:extLst>
          </p:cNvPr>
          <p:cNvSpPr>
            <a:spLocks noGrp="1"/>
          </p:cNvSpPr>
          <p:nvPr>
            <p:ph type="title"/>
          </p:nvPr>
        </p:nvSpPr>
        <p:spPr>
          <a:solidFill>
            <a:schemeClr val="accent5">
              <a:lumMod val="60000"/>
              <a:lumOff val="40000"/>
            </a:schemeClr>
          </a:solidFill>
        </p:spPr>
        <p:txBody>
          <a:bodyPr>
            <a:normAutofit/>
          </a:bodyPr>
          <a:lstStyle/>
          <a:p>
            <a:pPr algn="ctr"/>
            <a:r>
              <a:rPr lang="en-US" sz="3600" dirty="0"/>
              <a:t>How do we know what to focus on?</a:t>
            </a:r>
          </a:p>
        </p:txBody>
      </p:sp>
      <p:sp>
        <p:nvSpPr>
          <p:cNvPr id="3" name="Content Placeholder 2">
            <a:extLst>
              <a:ext uri="{FF2B5EF4-FFF2-40B4-BE49-F238E27FC236}">
                <a16:creationId xmlns:a16="http://schemas.microsoft.com/office/drawing/2014/main" id="{7EA11728-73FC-3C55-691E-05A857637F72}"/>
              </a:ext>
            </a:extLst>
          </p:cNvPr>
          <p:cNvSpPr>
            <a:spLocks noGrp="1"/>
          </p:cNvSpPr>
          <p:nvPr>
            <p:ph idx="1"/>
          </p:nvPr>
        </p:nvSpPr>
        <p:spPr/>
        <p:txBody>
          <a:bodyPr/>
          <a:lstStyle/>
          <a:p>
            <a:pPr marL="0" indent="0" algn="ctr">
              <a:buNone/>
            </a:pPr>
            <a:r>
              <a:rPr lang="en-US" b="1" dirty="0"/>
              <a:t>The Self-Evaluation Cycle</a:t>
            </a:r>
          </a:p>
          <a:p>
            <a:pPr>
              <a:buFont typeface="Wingdings" pitchFamily="2" charset="2"/>
              <a:buChar char="Ø"/>
            </a:pPr>
            <a:r>
              <a:rPr lang="en-US" sz="2000" dirty="0"/>
              <a:t>School leaders, in consultation with all stakeholders, complete/update the Catholic Self Evaluation Document (CSED)</a:t>
            </a:r>
          </a:p>
          <a:p>
            <a:pPr>
              <a:buFont typeface="Wingdings" pitchFamily="2" charset="2"/>
              <a:buChar char="Ø"/>
            </a:pPr>
            <a:r>
              <a:rPr lang="en-US" sz="2000" dirty="0"/>
              <a:t>Governors provide challenge as to how the school leaders evaluate the school:</a:t>
            </a:r>
          </a:p>
          <a:p>
            <a:pPr lvl="1">
              <a:buFont typeface="Wingdings" pitchFamily="2" charset="2"/>
              <a:buChar char="Ø"/>
            </a:pPr>
            <a:r>
              <a:rPr lang="en-US" sz="1600" dirty="0"/>
              <a:t>E.g. Where is the evidence? How do we know? </a:t>
            </a:r>
          </a:p>
          <a:p>
            <a:pPr>
              <a:buFont typeface="Wingdings" pitchFamily="2" charset="2"/>
              <a:buChar char="Ø"/>
            </a:pPr>
            <a:r>
              <a:rPr lang="en-US" sz="2000" dirty="0"/>
              <a:t>Priorities for improvement (within the CSED) feed into strategic action plans</a:t>
            </a:r>
          </a:p>
          <a:p>
            <a:pPr>
              <a:buFont typeface="Wingdings" pitchFamily="2" charset="2"/>
              <a:buChar char="Ø"/>
            </a:pPr>
            <a:r>
              <a:rPr lang="en-US" sz="2000" dirty="0"/>
              <a:t>Monitoring activities/ schedule included within a strategic plan, to focus on priorities</a:t>
            </a:r>
          </a:p>
          <a:p>
            <a:pPr>
              <a:buFont typeface="Wingdings" pitchFamily="2" charset="2"/>
              <a:buChar char="Ø"/>
            </a:pPr>
            <a:r>
              <a:rPr lang="en-US" sz="2000" dirty="0"/>
              <a:t>The school leaders take action, report on developments</a:t>
            </a:r>
          </a:p>
          <a:p>
            <a:pPr>
              <a:buFont typeface="Wingdings" pitchFamily="2" charset="2"/>
              <a:buChar char="Ø"/>
            </a:pPr>
            <a:r>
              <a:rPr lang="en-US" sz="2000" dirty="0"/>
              <a:t>Monitoring schedule is put into action</a:t>
            </a:r>
          </a:p>
          <a:p>
            <a:pPr>
              <a:buFont typeface="Wingdings" pitchFamily="2" charset="2"/>
              <a:buChar char="Ø"/>
            </a:pPr>
            <a:r>
              <a:rPr lang="en-US" sz="2000" dirty="0"/>
              <a:t> Governors challenge and support leaders – assess impact of action plans</a:t>
            </a:r>
          </a:p>
          <a:p>
            <a:pPr>
              <a:buFont typeface="Wingdings" pitchFamily="2" charset="2"/>
              <a:buChar char="Ø"/>
            </a:pPr>
            <a:r>
              <a:rPr lang="en-US" sz="2000" dirty="0"/>
              <a:t>CSED updated, with new evaluation, and new identified priorities</a:t>
            </a:r>
          </a:p>
        </p:txBody>
      </p:sp>
    </p:spTree>
    <p:extLst>
      <p:ext uri="{BB962C8B-B14F-4D97-AF65-F5344CB8AC3E}">
        <p14:creationId xmlns:p14="http://schemas.microsoft.com/office/powerpoint/2010/main" val="2566185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B0893-DC2C-29B0-4A9C-8E6BDED477BC}"/>
              </a:ext>
            </a:extLst>
          </p:cNvPr>
          <p:cNvSpPr>
            <a:spLocks noGrp="1"/>
          </p:cNvSpPr>
          <p:nvPr>
            <p:ph type="title"/>
          </p:nvPr>
        </p:nvSpPr>
        <p:spPr>
          <a:solidFill>
            <a:schemeClr val="accent5">
              <a:lumMod val="60000"/>
              <a:lumOff val="40000"/>
            </a:schemeClr>
          </a:solidFill>
        </p:spPr>
        <p:txBody>
          <a:bodyPr>
            <a:normAutofit/>
          </a:bodyPr>
          <a:lstStyle/>
          <a:p>
            <a:pPr algn="ctr"/>
            <a:r>
              <a:rPr lang="en-US" sz="3600" dirty="0"/>
              <a:t>What do we mean by Catholic Life and Mission?</a:t>
            </a:r>
          </a:p>
        </p:txBody>
      </p:sp>
      <p:sp>
        <p:nvSpPr>
          <p:cNvPr id="3" name="Content Placeholder 2">
            <a:extLst>
              <a:ext uri="{FF2B5EF4-FFF2-40B4-BE49-F238E27FC236}">
                <a16:creationId xmlns:a16="http://schemas.microsoft.com/office/drawing/2014/main" id="{63299850-47D6-2996-FE8F-941101E7E8F8}"/>
              </a:ext>
            </a:extLst>
          </p:cNvPr>
          <p:cNvSpPr>
            <a:spLocks noGrp="1"/>
          </p:cNvSpPr>
          <p:nvPr>
            <p:ph idx="1"/>
          </p:nvPr>
        </p:nvSpPr>
        <p:spPr>
          <a:solidFill>
            <a:schemeClr val="accent5">
              <a:lumMod val="20000"/>
              <a:lumOff val="80000"/>
            </a:schemeClr>
          </a:solidFill>
        </p:spPr>
        <p:txBody>
          <a:bodyPr>
            <a:normAutofit fontScale="70000" lnSpcReduction="20000"/>
          </a:bodyPr>
          <a:lstStyle/>
          <a:p>
            <a:pPr marL="0" indent="0" algn="just">
              <a:buNone/>
            </a:pPr>
            <a:r>
              <a:rPr lang="en-GB" sz="2800" dirty="0">
                <a:cs typeface="Segoe UI" panose="020B0502040204020203" pitchFamily="34" charset="0"/>
              </a:rPr>
              <a:t>The ‘Catholic Life’ and mission of a school involves:</a:t>
            </a:r>
          </a:p>
          <a:p>
            <a:pPr marL="285750" lvl="0" indent="-285750" algn="just">
              <a:buFont typeface="Arial" panose="020B0604020202020204" pitchFamily="34" charset="0"/>
              <a:buChar char="•"/>
            </a:pPr>
            <a:r>
              <a:rPr lang="en-GB" sz="2800" dirty="0">
                <a:cs typeface="Segoe UI" panose="020B0502040204020203" pitchFamily="34" charset="0"/>
              </a:rPr>
              <a:t>A clear understanding of its sharing in the Catholic Church’s faith and moral teaching, and in her mission to bear active witness to love and service of God and of one’s neighbour; </a:t>
            </a:r>
          </a:p>
          <a:p>
            <a:pPr marL="285750" lvl="0" indent="-285750" algn="just">
              <a:buFont typeface="Arial" panose="020B0604020202020204" pitchFamily="34" charset="0"/>
              <a:buChar char="•"/>
            </a:pPr>
            <a:r>
              <a:rPr lang="en-GB" sz="2800" dirty="0">
                <a:cs typeface="Segoe UI" panose="020B0502040204020203" pitchFamily="34" charset="0"/>
              </a:rPr>
              <a:t>The encouragement and facilitation of the encounter of all members of the school community with God’s love, as expressed in relationship with Jesus Christ and in an openness to the guidance and inspiration of the Holy Spirit; </a:t>
            </a:r>
          </a:p>
          <a:p>
            <a:pPr marL="285750" lvl="0" indent="-285750" algn="just">
              <a:buFont typeface="Arial" panose="020B0604020202020204" pitchFamily="34" charset="0"/>
              <a:buChar char="•"/>
            </a:pPr>
            <a:r>
              <a:rPr lang="en-GB" sz="2800" dirty="0">
                <a:cs typeface="Segoe UI" panose="020B0502040204020203" pitchFamily="34" charset="0"/>
              </a:rPr>
              <a:t>Personal prayer, communal worship of God, and worthy celebration of the Eucharist, as well as in the living out of one’s faith, as disciples of Christ, through acts of love, kindness, and compassion, both within and beyond the school community;</a:t>
            </a:r>
          </a:p>
          <a:p>
            <a:pPr marL="285750" lvl="0" indent="-285750" algn="just">
              <a:buFont typeface="Arial" panose="020B0604020202020204" pitchFamily="34" charset="0"/>
              <a:buChar char="•"/>
            </a:pPr>
            <a:r>
              <a:rPr lang="en-GB" sz="2800" dirty="0">
                <a:cs typeface="Segoe UI" panose="020B0502040204020203" pitchFamily="34" charset="0"/>
              </a:rPr>
              <a:t>The living out of the Christian virtues and helping everyone to hear Christ’s universal call to holiness; </a:t>
            </a:r>
          </a:p>
          <a:p>
            <a:pPr marL="285750" lvl="0" indent="-285750" algn="just">
              <a:buFont typeface="Arial" panose="020B0604020202020204" pitchFamily="34" charset="0"/>
              <a:buChar char="•"/>
            </a:pPr>
            <a:r>
              <a:rPr lang="en-GB" sz="2800" dirty="0">
                <a:cs typeface="Segoe UI" panose="020B0502040204020203" pitchFamily="34" charset="0"/>
              </a:rPr>
              <a:t>The developing of strong relationships between school, home and parish; </a:t>
            </a:r>
          </a:p>
          <a:p>
            <a:pPr marL="285750" lvl="0" indent="-285750" algn="just">
              <a:buFont typeface="Arial" panose="020B0604020202020204" pitchFamily="34" charset="0"/>
              <a:buChar char="•"/>
            </a:pPr>
            <a:r>
              <a:rPr lang="en-GB" sz="2800" dirty="0">
                <a:cs typeface="Segoe UI" panose="020B0502040204020203" pitchFamily="34" charset="0"/>
              </a:rPr>
              <a:t>The centrality of the teachings of the Catholic faith, which will also involve a commitment to showing respect for and seeking dialogue with other Christians as well as people of other faiths and none.</a:t>
            </a:r>
          </a:p>
          <a:p>
            <a:pPr marL="0" indent="0">
              <a:buNone/>
            </a:pPr>
            <a:endParaRPr lang="en-US" dirty="0"/>
          </a:p>
        </p:txBody>
      </p:sp>
    </p:spTree>
    <p:extLst>
      <p:ext uri="{BB962C8B-B14F-4D97-AF65-F5344CB8AC3E}">
        <p14:creationId xmlns:p14="http://schemas.microsoft.com/office/powerpoint/2010/main" val="2599259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69278-76DF-BCCC-A5FA-8BDA30CD6BBC}"/>
              </a:ext>
            </a:extLst>
          </p:cNvPr>
          <p:cNvSpPr>
            <a:spLocks noGrp="1"/>
          </p:cNvSpPr>
          <p:nvPr>
            <p:ph type="title"/>
          </p:nvPr>
        </p:nvSpPr>
        <p:spPr>
          <a:solidFill>
            <a:schemeClr val="accent5">
              <a:lumMod val="60000"/>
              <a:lumOff val="40000"/>
            </a:schemeClr>
          </a:solidFill>
        </p:spPr>
        <p:txBody>
          <a:bodyPr>
            <a:normAutofit/>
          </a:bodyPr>
          <a:lstStyle/>
          <a:p>
            <a:pPr algn="ctr"/>
            <a:r>
              <a:rPr lang="en-US" sz="3600" dirty="0"/>
              <a:t>How will our school be held accountable for its Catholic Life and Mission?</a:t>
            </a:r>
          </a:p>
        </p:txBody>
      </p:sp>
      <p:sp>
        <p:nvSpPr>
          <p:cNvPr id="3" name="Content Placeholder 2">
            <a:extLst>
              <a:ext uri="{FF2B5EF4-FFF2-40B4-BE49-F238E27FC236}">
                <a16:creationId xmlns:a16="http://schemas.microsoft.com/office/drawing/2014/main" id="{3AD21E9A-9C0F-543A-7E7E-5AA43E59634C}"/>
              </a:ext>
            </a:extLst>
          </p:cNvPr>
          <p:cNvSpPr>
            <a:spLocks noGrp="1"/>
          </p:cNvSpPr>
          <p:nvPr>
            <p:ph idx="1"/>
          </p:nvPr>
        </p:nvSpPr>
        <p:spPr/>
        <p:txBody>
          <a:bodyPr>
            <a:normAutofit/>
          </a:bodyPr>
          <a:lstStyle/>
          <a:p>
            <a:pPr marL="0" indent="0">
              <a:buNone/>
            </a:pPr>
            <a:r>
              <a:rPr lang="en-US" dirty="0"/>
              <a:t>The </a:t>
            </a:r>
            <a:r>
              <a:rPr lang="en-US" i="1" dirty="0"/>
              <a:t>Catholic Schools Inspection </a:t>
            </a:r>
            <a:r>
              <a:rPr lang="en-US" dirty="0"/>
              <a:t>handbook details three areas of focus:</a:t>
            </a:r>
          </a:p>
          <a:p>
            <a:pPr marL="0" indent="0" algn="just">
              <a:buNone/>
            </a:pPr>
            <a:r>
              <a:rPr lang="en-GB" b="1" dirty="0">
                <a:cs typeface="Segoe UI" panose="020B0502040204020203" pitchFamily="34" charset="0"/>
              </a:rPr>
              <a:t>Pupil outcomes: </a:t>
            </a:r>
            <a:r>
              <a:rPr lang="en-GB" dirty="0">
                <a:cs typeface="Segoe UI" panose="020B0502040204020203" pitchFamily="34" charset="0"/>
              </a:rPr>
              <a:t>the extent to which pupils contribute to and benefit from the Catholic life and mission of the school</a:t>
            </a:r>
          </a:p>
          <a:p>
            <a:pPr marL="0" indent="0" algn="just">
              <a:buNone/>
            </a:pPr>
            <a:endParaRPr lang="en-GB" dirty="0">
              <a:cs typeface="Segoe UI" panose="020B0502040204020203" pitchFamily="34" charset="0"/>
            </a:endParaRPr>
          </a:p>
          <a:p>
            <a:pPr marL="0" indent="0" algn="just">
              <a:buNone/>
            </a:pPr>
            <a:r>
              <a:rPr lang="en-GB" b="1" dirty="0">
                <a:cs typeface="Segoe UI" panose="020B0502040204020203" pitchFamily="34" charset="0"/>
              </a:rPr>
              <a:t>Provision: </a:t>
            </a:r>
            <a:r>
              <a:rPr lang="en-GB" dirty="0">
                <a:cs typeface="Segoe UI" panose="020B0502040204020203" pitchFamily="34" charset="0"/>
              </a:rPr>
              <a:t>the quality of provision for the Catholic life and mission of the school</a:t>
            </a:r>
          </a:p>
          <a:p>
            <a:pPr marL="0" indent="0" algn="just">
              <a:buNone/>
            </a:pPr>
            <a:endParaRPr lang="en-GB" dirty="0">
              <a:cs typeface="Segoe UI" panose="020B0502040204020203" pitchFamily="34" charset="0"/>
            </a:endParaRPr>
          </a:p>
          <a:p>
            <a:pPr marL="0" indent="0" algn="just">
              <a:buNone/>
            </a:pPr>
            <a:r>
              <a:rPr lang="en-GB" b="1" dirty="0">
                <a:cs typeface="Segoe UI" panose="020B0502040204020203" pitchFamily="34" charset="0"/>
              </a:rPr>
              <a:t>Leadership: </a:t>
            </a:r>
            <a:r>
              <a:rPr lang="en-GB" dirty="0">
                <a:cs typeface="Segoe UI" panose="020B0502040204020203" pitchFamily="34" charset="0"/>
              </a:rPr>
              <a:t>how well leaders and </a:t>
            </a:r>
            <a:r>
              <a:rPr lang="en-GB" u="sng" dirty="0">
                <a:cs typeface="Segoe UI" panose="020B0502040204020203" pitchFamily="34" charset="0"/>
              </a:rPr>
              <a:t>governors promote, monitor and evaluate the provision for the Catholic life and mission of the school</a:t>
            </a:r>
          </a:p>
          <a:p>
            <a:pPr marL="0" indent="0">
              <a:buNone/>
            </a:pPr>
            <a:endParaRPr lang="en-US" dirty="0"/>
          </a:p>
        </p:txBody>
      </p:sp>
    </p:spTree>
    <p:extLst>
      <p:ext uri="{BB962C8B-B14F-4D97-AF65-F5344CB8AC3E}">
        <p14:creationId xmlns:p14="http://schemas.microsoft.com/office/powerpoint/2010/main" val="266598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E4772-CEA8-79EF-A61A-CFD4D7833476}"/>
              </a:ext>
            </a:extLst>
          </p:cNvPr>
          <p:cNvSpPr>
            <a:spLocks noGrp="1"/>
          </p:cNvSpPr>
          <p:nvPr>
            <p:ph type="title"/>
          </p:nvPr>
        </p:nvSpPr>
        <p:spPr>
          <a:solidFill>
            <a:schemeClr val="accent5">
              <a:lumMod val="60000"/>
              <a:lumOff val="40000"/>
            </a:schemeClr>
          </a:solidFill>
        </p:spPr>
        <p:txBody>
          <a:bodyPr>
            <a:noAutofit/>
          </a:bodyPr>
          <a:lstStyle/>
          <a:p>
            <a:pPr algn="ctr"/>
            <a:r>
              <a:rPr lang="en-GB" sz="3600" dirty="0">
                <a:latin typeface="+mn-lt"/>
                <a:cs typeface="Segoe UI" panose="020B0502040204020203" pitchFamily="34" charset="0"/>
              </a:rPr>
              <a:t>CLM1: the extent to which pupils contribute to and benefit from the Catholic life and mission of the school</a:t>
            </a:r>
            <a:endParaRPr lang="en-US" sz="3600" dirty="0">
              <a:latin typeface="+mn-lt"/>
            </a:endParaRPr>
          </a:p>
        </p:txBody>
      </p:sp>
      <p:sp>
        <p:nvSpPr>
          <p:cNvPr id="3" name="Content Placeholder 2">
            <a:extLst>
              <a:ext uri="{FF2B5EF4-FFF2-40B4-BE49-F238E27FC236}">
                <a16:creationId xmlns:a16="http://schemas.microsoft.com/office/drawing/2014/main" id="{028CCDEA-049A-C4F3-2C1D-E7345A52D03A}"/>
              </a:ext>
            </a:extLst>
          </p:cNvPr>
          <p:cNvSpPr>
            <a:spLocks noGrp="1"/>
          </p:cNvSpPr>
          <p:nvPr>
            <p:ph idx="1"/>
          </p:nvPr>
        </p:nvSpPr>
        <p:spPr>
          <a:solidFill>
            <a:schemeClr val="accent5">
              <a:lumMod val="40000"/>
              <a:lumOff val="60000"/>
            </a:schemeClr>
          </a:solidFill>
        </p:spPr>
        <p:txBody>
          <a:bodyPr/>
          <a:lstStyle/>
          <a:p>
            <a:r>
              <a:rPr lang="en-US" dirty="0"/>
              <a:t>CLM 1.1:How well pupils understand, value and contribute to the school’s CL&amp;M</a:t>
            </a:r>
          </a:p>
          <a:p>
            <a:r>
              <a:rPr lang="en-US" dirty="0"/>
              <a:t>CLM1.2: Pupils’ sense of worth: Valued and loved as unique persons, made in the image of likeness of God</a:t>
            </a:r>
          </a:p>
          <a:p>
            <a:r>
              <a:rPr lang="en-US" dirty="0"/>
              <a:t>CLM 1.3: Pupils’ moral development: Following Jesus and seeking opportunities to grow in virtue</a:t>
            </a:r>
          </a:p>
          <a:p>
            <a:r>
              <a:rPr lang="en-US" dirty="0"/>
              <a:t>CLM 1.4: Pupils’ response to Catholic Social Teaching</a:t>
            </a:r>
          </a:p>
          <a:p>
            <a:r>
              <a:rPr lang="en-US" dirty="0"/>
              <a:t>CLM 1.5: Pupil respect for self and others</a:t>
            </a:r>
          </a:p>
          <a:p>
            <a:r>
              <a:rPr lang="en-US" dirty="0"/>
              <a:t>CLM 1.6: Pupil response to chaplaincy provision</a:t>
            </a:r>
          </a:p>
        </p:txBody>
      </p:sp>
    </p:spTree>
    <p:extLst>
      <p:ext uri="{BB962C8B-B14F-4D97-AF65-F5344CB8AC3E}">
        <p14:creationId xmlns:p14="http://schemas.microsoft.com/office/powerpoint/2010/main" val="2199757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A788B-8FA1-647C-30DE-2EE07CDFF7F0}"/>
              </a:ext>
            </a:extLst>
          </p:cNvPr>
          <p:cNvSpPr>
            <a:spLocks noGrp="1"/>
          </p:cNvSpPr>
          <p:nvPr>
            <p:ph type="title"/>
          </p:nvPr>
        </p:nvSpPr>
        <p:spPr>
          <a:xfrm>
            <a:off x="838200" y="365125"/>
            <a:ext cx="10515600" cy="1653246"/>
          </a:xfrm>
          <a:solidFill>
            <a:schemeClr val="accent5">
              <a:lumMod val="60000"/>
              <a:lumOff val="40000"/>
            </a:schemeClr>
          </a:solidFill>
        </p:spPr>
        <p:txBody>
          <a:bodyPr>
            <a:normAutofit fontScale="90000"/>
          </a:bodyPr>
          <a:lstStyle/>
          <a:p>
            <a:pPr algn="ctr"/>
            <a:r>
              <a:rPr lang="en-GB" sz="4000" dirty="0">
                <a:solidFill>
                  <a:schemeClr val="tx1">
                    <a:lumMod val="85000"/>
                    <a:lumOff val="15000"/>
                  </a:schemeClr>
                </a:solidFill>
                <a:latin typeface="+mn-lt"/>
                <a:cs typeface="Segoe UI" panose="020B0502040204020203" pitchFamily="34" charset="0"/>
              </a:rPr>
              <a:t>CLM2: The quality of provision for the Catholic life and mission of the school </a:t>
            </a:r>
            <a:br>
              <a:rPr lang="en-GB" sz="4400" b="1" dirty="0">
                <a:solidFill>
                  <a:schemeClr val="tx1">
                    <a:lumMod val="85000"/>
                    <a:lumOff val="15000"/>
                  </a:schemeClr>
                </a:solidFill>
                <a:latin typeface="Segoe UI" panose="020B0502040204020203" pitchFamily="34" charset="0"/>
                <a:cs typeface="Segoe UI" panose="020B0502040204020203" pitchFamily="34" charset="0"/>
              </a:rPr>
            </a:br>
            <a:endParaRPr lang="en-US" dirty="0"/>
          </a:p>
        </p:txBody>
      </p:sp>
      <p:sp>
        <p:nvSpPr>
          <p:cNvPr id="3" name="Content Placeholder 2">
            <a:extLst>
              <a:ext uri="{FF2B5EF4-FFF2-40B4-BE49-F238E27FC236}">
                <a16:creationId xmlns:a16="http://schemas.microsoft.com/office/drawing/2014/main" id="{C7F838D9-1245-46AC-A40A-17365E64C999}"/>
              </a:ext>
            </a:extLst>
          </p:cNvPr>
          <p:cNvSpPr>
            <a:spLocks noGrp="1"/>
          </p:cNvSpPr>
          <p:nvPr>
            <p:ph idx="1"/>
          </p:nvPr>
        </p:nvSpPr>
        <p:spPr>
          <a:xfrm>
            <a:off x="838200" y="1438506"/>
            <a:ext cx="10515600" cy="5252225"/>
          </a:xfrm>
          <a:solidFill>
            <a:schemeClr val="accent5">
              <a:lumMod val="40000"/>
              <a:lumOff val="60000"/>
            </a:schemeClr>
          </a:solidFill>
        </p:spPr>
        <p:txBody>
          <a:bodyPr>
            <a:normAutofit lnSpcReduction="10000"/>
          </a:bodyPr>
          <a:lstStyle/>
          <a:p>
            <a:r>
              <a:rPr lang="en-US" sz="2400" dirty="0"/>
              <a:t>CLM2.1: Identity, charism and mission: Is the mission statement a clear expression of the educational mission of the Church, is it known, does it have impact?</a:t>
            </a:r>
          </a:p>
          <a:p>
            <a:r>
              <a:rPr lang="en-US" sz="2400" dirty="0"/>
              <a:t>CLM2.2: Staff Commitment: How well do staff embrace the CL&amp;M?</a:t>
            </a:r>
          </a:p>
          <a:p>
            <a:r>
              <a:rPr lang="en-US" sz="2400" dirty="0"/>
              <a:t>CLM2.3: Sense of Community: Quality of relationships and culture of welcome</a:t>
            </a:r>
          </a:p>
          <a:p>
            <a:r>
              <a:rPr lang="en-US" sz="2400" dirty="0"/>
              <a:t>CLM 2.4: Inclusivity: Celebrating those from various cultures and beliefs</a:t>
            </a:r>
          </a:p>
          <a:p>
            <a:r>
              <a:rPr lang="en-US" sz="2400" dirty="0"/>
              <a:t>CLM 2.5: Staff as Role Models: Bearing witness to the school’s CLM</a:t>
            </a:r>
          </a:p>
          <a:p>
            <a:r>
              <a:rPr lang="en-US" sz="2400" dirty="0"/>
              <a:t>CLM 2.6: Pastoral Care: The quality of provision for pupils</a:t>
            </a:r>
          </a:p>
          <a:p>
            <a:r>
              <a:rPr lang="en-US" sz="2400" dirty="0"/>
              <a:t>CLM 2.7: Physical Environment: How well it witnesses to its identity, mission and charism</a:t>
            </a:r>
          </a:p>
          <a:p>
            <a:r>
              <a:rPr lang="en-US" sz="2400" dirty="0"/>
              <a:t>CLM 2.8: Chaplaincy: Is it a central and celebrated aspect of the school?</a:t>
            </a:r>
          </a:p>
          <a:p>
            <a:r>
              <a:rPr lang="en-US" sz="2400" dirty="0"/>
              <a:t>CLM 2.9: Relationships (Sex) and Health Education: Does it meet statutory and diocesan requirements?</a:t>
            </a:r>
          </a:p>
        </p:txBody>
      </p:sp>
    </p:spTree>
    <p:extLst>
      <p:ext uri="{BB962C8B-B14F-4D97-AF65-F5344CB8AC3E}">
        <p14:creationId xmlns:p14="http://schemas.microsoft.com/office/powerpoint/2010/main" val="138343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11949-6895-F98E-46A6-EC8C48E9D6A5}"/>
              </a:ext>
            </a:extLst>
          </p:cNvPr>
          <p:cNvSpPr>
            <a:spLocks noGrp="1"/>
          </p:cNvSpPr>
          <p:nvPr>
            <p:ph type="title"/>
          </p:nvPr>
        </p:nvSpPr>
        <p:spPr>
          <a:xfrm>
            <a:off x="838200" y="133815"/>
            <a:ext cx="10515600" cy="1271239"/>
          </a:xfrm>
          <a:solidFill>
            <a:schemeClr val="accent5">
              <a:lumMod val="60000"/>
              <a:lumOff val="40000"/>
            </a:schemeClr>
          </a:solidFill>
        </p:spPr>
        <p:txBody>
          <a:bodyPr>
            <a:normAutofit fontScale="90000"/>
          </a:bodyPr>
          <a:lstStyle/>
          <a:p>
            <a:pPr algn="ctr"/>
            <a:br>
              <a:rPr lang="en-GB" sz="3600">
                <a:solidFill>
                  <a:schemeClr val="tx1">
                    <a:lumMod val="85000"/>
                    <a:lumOff val="15000"/>
                  </a:schemeClr>
                </a:solidFill>
                <a:latin typeface="+mn-lt"/>
                <a:cs typeface="Segoe UI" panose="020B0502040204020203" pitchFamily="34" charset="0"/>
              </a:rPr>
            </a:br>
            <a:r>
              <a:rPr lang="en-GB" sz="3600">
                <a:solidFill>
                  <a:schemeClr val="tx1">
                    <a:lumMod val="85000"/>
                    <a:lumOff val="15000"/>
                  </a:schemeClr>
                </a:solidFill>
                <a:latin typeface="+mn-lt"/>
                <a:cs typeface="Segoe UI" panose="020B0502040204020203" pitchFamily="34" charset="0"/>
              </a:rPr>
              <a:t>CLM3</a:t>
            </a:r>
            <a:r>
              <a:rPr lang="en-GB" sz="3600" dirty="0">
                <a:solidFill>
                  <a:schemeClr val="tx1">
                    <a:lumMod val="85000"/>
                    <a:lumOff val="15000"/>
                  </a:schemeClr>
                </a:solidFill>
                <a:latin typeface="+mn-lt"/>
                <a:cs typeface="Segoe UI" panose="020B0502040204020203" pitchFamily="34" charset="0"/>
              </a:rPr>
              <a:t>: How well leaders and governors promote, monitor and evaluate the provision for the life and mission of the school</a:t>
            </a:r>
            <a:br>
              <a:rPr lang="en-GB" sz="4400" b="1" dirty="0">
                <a:solidFill>
                  <a:schemeClr val="tx1">
                    <a:lumMod val="85000"/>
                    <a:lumOff val="15000"/>
                  </a:schemeClr>
                </a:solidFill>
                <a:latin typeface="Segoe UI" panose="020B0502040204020203" pitchFamily="34" charset="0"/>
                <a:cs typeface="Segoe UI" panose="020B0502040204020203" pitchFamily="34" charset="0"/>
              </a:rPr>
            </a:br>
            <a:endParaRPr lang="en-US" dirty="0"/>
          </a:p>
        </p:txBody>
      </p:sp>
      <p:sp>
        <p:nvSpPr>
          <p:cNvPr id="3" name="Content Placeholder 2">
            <a:extLst>
              <a:ext uri="{FF2B5EF4-FFF2-40B4-BE49-F238E27FC236}">
                <a16:creationId xmlns:a16="http://schemas.microsoft.com/office/drawing/2014/main" id="{3BFAA87C-51CE-973B-8A47-8215CDDCEE9A}"/>
              </a:ext>
            </a:extLst>
          </p:cNvPr>
          <p:cNvSpPr>
            <a:spLocks noGrp="1"/>
          </p:cNvSpPr>
          <p:nvPr>
            <p:ph idx="1"/>
          </p:nvPr>
        </p:nvSpPr>
        <p:spPr>
          <a:xfrm>
            <a:off x="838200" y="1672683"/>
            <a:ext cx="10515600" cy="4504280"/>
          </a:xfrm>
          <a:solidFill>
            <a:schemeClr val="accent5">
              <a:lumMod val="40000"/>
              <a:lumOff val="60000"/>
            </a:schemeClr>
          </a:solidFill>
        </p:spPr>
        <p:txBody>
          <a:bodyPr>
            <a:normAutofit fontScale="92500" lnSpcReduction="20000"/>
          </a:bodyPr>
          <a:lstStyle/>
          <a:p>
            <a:r>
              <a:rPr lang="en-US" sz="2000" dirty="0"/>
              <a:t>CLM 3.1: Catholic Life and mission in policy: Is CLM at the heart?</a:t>
            </a:r>
          </a:p>
          <a:p>
            <a:r>
              <a:rPr lang="en-US" sz="2000" dirty="0"/>
              <a:t>CLM 3.2: Engagement with the diocese: Response to diocesan initiatives, working in partnership with the bishop</a:t>
            </a:r>
          </a:p>
          <a:p>
            <a:r>
              <a:rPr lang="en-US" sz="2000" dirty="0"/>
              <a:t>CLM 3.3: Parish links: School at the service of the local church</a:t>
            </a:r>
          </a:p>
          <a:p>
            <a:r>
              <a:rPr lang="en-US" sz="2000" dirty="0"/>
              <a:t>CLM 3.4: Partnership with Parents: Parents recognized as first educators; quality of school’s engagement with them.</a:t>
            </a:r>
          </a:p>
          <a:p>
            <a:r>
              <a:rPr lang="en-US" sz="2000" dirty="0"/>
              <a:t>CLM 3.5: Commitment to Catholic Social Teaching: Leaders and governors’ witness</a:t>
            </a:r>
          </a:p>
          <a:p>
            <a:r>
              <a:rPr lang="en-US" sz="2000" dirty="0"/>
              <a:t>CLM 3.6: Respect for the rights and dignity of employees</a:t>
            </a:r>
          </a:p>
          <a:p>
            <a:r>
              <a:rPr lang="en-US" sz="2000" dirty="0"/>
              <a:t>CLM 3.7: The Catholic Curriculum: Catholic influence of the whole curriculum</a:t>
            </a:r>
          </a:p>
          <a:p>
            <a:r>
              <a:rPr lang="en-US" sz="2000" dirty="0"/>
              <a:t>CLM 3.8: Governors’ ambition: Quality of involvement and clarity of systems and organization</a:t>
            </a:r>
          </a:p>
          <a:p>
            <a:r>
              <a:rPr lang="en-US" sz="2000" dirty="0"/>
              <a:t>CLM 3.9: Quality of Self-evaluation process: Accurate monitoring leads to improvements</a:t>
            </a:r>
          </a:p>
          <a:p>
            <a:r>
              <a:rPr lang="en-US" sz="2000" dirty="0"/>
              <a:t>CLM 3.10: Pupil Evaluation: Pupils take part in a planned and systematic way</a:t>
            </a:r>
          </a:p>
          <a:p>
            <a:r>
              <a:rPr lang="en-US" sz="2000" dirty="0"/>
              <a:t>CLM 3.11: Continuing Professional Development for staff on Catholic life and Mission</a:t>
            </a:r>
          </a:p>
          <a:p>
            <a:r>
              <a:rPr lang="en-US" sz="2000" dirty="0"/>
              <a:t>CLM 3.12: Induction of new staff into the Catholic Life and Mission</a:t>
            </a:r>
          </a:p>
          <a:p>
            <a:endParaRPr lang="en-US" dirty="0"/>
          </a:p>
        </p:txBody>
      </p:sp>
    </p:spTree>
    <p:extLst>
      <p:ext uri="{BB962C8B-B14F-4D97-AF65-F5344CB8AC3E}">
        <p14:creationId xmlns:p14="http://schemas.microsoft.com/office/powerpoint/2010/main" val="2942859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412AF-0C7A-DDC4-7432-D9F086BA215A}"/>
              </a:ext>
            </a:extLst>
          </p:cNvPr>
          <p:cNvSpPr>
            <a:spLocks noGrp="1"/>
          </p:cNvSpPr>
          <p:nvPr>
            <p:ph type="title"/>
          </p:nvPr>
        </p:nvSpPr>
        <p:spPr>
          <a:xfrm>
            <a:off x="838200" y="365125"/>
            <a:ext cx="10515600" cy="582729"/>
          </a:xfrm>
          <a:solidFill>
            <a:schemeClr val="accent6">
              <a:lumMod val="20000"/>
              <a:lumOff val="80000"/>
            </a:schemeClr>
          </a:solidFill>
        </p:spPr>
        <p:txBody>
          <a:bodyPr>
            <a:normAutofit fontScale="90000"/>
          </a:bodyPr>
          <a:lstStyle/>
          <a:p>
            <a:r>
              <a:rPr lang="en-US" dirty="0"/>
              <a:t>’Outstanding’ Grade Descriptors: Catholic Life</a:t>
            </a:r>
          </a:p>
        </p:txBody>
      </p:sp>
      <p:sp>
        <p:nvSpPr>
          <p:cNvPr id="3" name="Content Placeholder 2">
            <a:extLst>
              <a:ext uri="{FF2B5EF4-FFF2-40B4-BE49-F238E27FC236}">
                <a16:creationId xmlns:a16="http://schemas.microsoft.com/office/drawing/2014/main" id="{17215B6F-DE44-5002-444F-2BEA8DBA4A7C}"/>
              </a:ext>
            </a:extLst>
          </p:cNvPr>
          <p:cNvSpPr>
            <a:spLocks noGrp="1"/>
          </p:cNvSpPr>
          <p:nvPr>
            <p:ph idx="1"/>
          </p:nvPr>
        </p:nvSpPr>
        <p:spPr>
          <a:xfrm>
            <a:off x="838200" y="1260088"/>
            <a:ext cx="10515600" cy="4916875"/>
          </a:xfrm>
        </p:spPr>
        <p:txBody>
          <a:bodyPr>
            <a:normAutofit/>
          </a:bodyPr>
          <a:lstStyle/>
          <a:p>
            <a:r>
              <a:rPr lang="en-GB" sz="2200" dirty="0">
                <a:effectLst/>
                <a:latin typeface="Calibri" panose="020F0502020204030204" pitchFamily="34" charset="0"/>
              </a:rPr>
              <a:t>CLM 3.1 </a:t>
            </a:r>
            <a:r>
              <a:rPr lang="en-GB" sz="2200" dirty="0">
                <a:effectLst/>
              </a:rPr>
              <a:t>Leaders and governors are able to </a:t>
            </a:r>
            <a:r>
              <a:rPr lang="en-GB" sz="2200" b="1" i="1" dirty="0">
                <a:effectLst/>
              </a:rPr>
              <a:t>clearly</a:t>
            </a:r>
            <a:r>
              <a:rPr lang="en-GB" sz="2200" dirty="0">
                <a:effectLst/>
              </a:rPr>
              <a:t> articulate the Church’s mission in education and are </a:t>
            </a:r>
            <a:r>
              <a:rPr lang="en-GB" sz="2200" b="1" i="1" dirty="0">
                <a:effectLst/>
              </a:rPr>
              <a:t>fastidious</a:t>
            </a:r>
            <a:r>
              <a:rPr lang="en-GB" sz="2200" dirty="0">
                <a:effectLst/>
              </a:rPr>
              <a:t> in exercising their duty as guardians of the Catholic life and mission of the school. They ensure that Christ is </a:t>
            </a:r>
            <a:r>
              <a:rPr lang="en-GB" sz="2200" b="1" i="1" dirty="0">
                <a:effectLst/>
              </a:rPr>
              <a:t>always</a:t>
            </a:r>
            <a:r>
              <a:rPr lang="en-GB" sz="2200" dirty="0">
                <a:effectLst/>
              </a:rPr>
              <a:t> at the heart of the school. They are </a:t>
            </a:r>
            <a:r>
              <a:rPr lang="en-GB" sz="2200" b="1" i="1" dirty="0">
                <a:effectLst/>
              </a:rPr>
              <a:t>energized, joyful and determined </a:t>
            </a:r>
            <a:r>
              <a:rPr lang="en-GB" sz="2200" dirty="0">
                <a:effectLst/>
              </a:rPr>
              <a:t>in the pursuit of this mission and are </a:t>
            </a:r>
            <a:r>
              <a:rPr lang="en-GB" sz="2200" b="1" i="1" dirty="0">
                <a:effectLst/>
              </a:rPr>
              <a:t>a source of inspiration for the whole community.</a:t>
            </a:r>
            <a:r>
              <a:rPr lang="en-GB" sz="2200" dirty="0">
                <a:effectLst/>
              </a:rPr>
              <a:t> The development of the Catholic life and mission of the school is </a:t>
            </a:r>
            <a:r>
              <a:rPr lang="en-GB" sz="2200" b="1" i="1" dirty="0">
                <a:effectLst/>
              </a:rPr>
              <a:t>embraced</a:t>
            </a:r>
            <a:r>
              <a:rPr lang="en-GB" sz="2200" dirty="0">
                <a:effectLst/>
              </a:rPr>
              <a:t> by leaders and governors as a core leadership responsibility. As a consequence, </a:t>
            </a:r>
            <a:r>
              <a:rPr lang="en-GB" sz="2200" b="1" i="1" dirty="0">
                <a:effectLst/>
              </a:rPr>
              <a:t>all </a:t>
            </a:r>
            <a:r>
              <a:rPr lang="en-GB" sz="2200" dirty="0">
                <a:effectLst/>
              </a:rPr>
              <a:t>policies and procedures </a:t>
            </a:r>
            <a:r>
              <a:rPr lang="en-GB" sz="2200" b="1" i="1" dirty="0">
                <a:effectLst/>
              </a:rPr>
              <a:t>clearly reflect the priority given </a:t>
            </a:r>
            <a:r>
              <a:rPr lang="en-GB" sz="2200" dirty="0">
                <a:effectLst/>
              </a:rPr>
              <a:t>to the Catholic identity, charism and mission of the school. </a:t>
            </a:r>
          </a:p>
          <a:p>
            <a:r>
              <a:rPr lang="en-GB" sz="2200" dirty="0"/>
              <a:t>CLM 3.8 </a:t>
            </a:r>
            <a:r>
              <a:rPr lang="en-GB" sz="2200" dirty="0">
                <a:effectLst/>
              </a:rPr>
              <a:t>Governors are </a:t>
            </a:r>
            <a:r>
              <a:rPr lang="en-GB" sz="2200" b="1" i="1" dirty="0">
                <a:effectLst/>
              </a:rPr>
              <a:t>highly</a:t>
            </a:r>
            <a:r>
              <a:rPr lang="en-GB" sz="2200" dirty="0">
                <a:effectLst/>
              </a:rPr>
              <a:t> ambitious for the Catholic life and mission of the school and </a:t>
            </a:r>
            <a:r>
              <a:rPr lang="en-GB" sz="2200" b="1" i="1" dirty="0">
                <a:effectLst/>
              </a:rPr>
              <a:t>lead by example in their consistent emphasising </a:t>
            </a:r>
            <a:r>
              <a:rPr lang="en-GB" sz="2200" dirty="0">
                <a:effectLst/>
              </a:rPr>
              <a:t>of it as a school improvement priority. They are actively involved in its evaluation and have clear systems in place for receiving the views of parents, staff and pupils. As a result, they offer challenge as well as support where necessary. Governors </a:t>
            </a:r>
            <a:r>
              <a:rPr lang="en-GB" sz="2200" b="1" i="1" dirty="0">
                <a:effectLst/>
              </a:rPr>
              <a:t>make a highly significant contribution </a:t>
            </a:r>
            <a:r>
              <a:rPr lang="en-GB" sz="2200" dirty="0">
                <a:effectLst/>
              </a:rPr>
              <a:t>to the Catholic life and mission of the school. They are </a:t>
            </a:r>
            <a:r>
              <a:rPr lang="en-GB" sz="2200" b="1" i="1" dirty="0">
                <a:effectLst/>
              </a:rPr>
              <a:t>passionate, have high levels of expertise and are extremely well- organised and thorough</a:t>
            </a:r>
            <a:r>
              <a:rPr lang="en-GB" sz="2200" dirty="0">
                <a:effectLst/>
              </a:rPr>
              <a:t> in their work. </a:t>
            </a:r>
          </a:p>
          <a:p>
            <a:endParaRPr lang="en-GB" sz="2400" dirty="0">
              <a:effectLst/>
            </a:endParaRPr>
          </a:p>
          <a:p>
            <a:endParaRPr lang="en-US" dirty="0"/>
          </a:p>
        </p:txBody>
      </p:sp>
    </p:spTree>
    <p:extLst>
      <p:ext uri="{BB962C8B-B14F-4D97-AF65-F5344CB8AC3E}">
        <p14:creationId xmlns:p14="http://schemas.microsoft.com/office/powerpoint/2010/main" val="3621792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70B75-9AB5-8332-730A-2B41A0F17AA5}"/>
              </a:ext>
            </a:extLst>
          </p:cNvPr>
          <p:cNvSpPr>
            <a:spLocks noGrp="1"/>
          </p:cNvSpPr>
          <p:nvPr>
            <p:ph type="title"/>
          </p:nvPr>
        </p:nvSpPr>
        <p:spPr>
          <a:xfrm>
            <a:off x="838200" y="365125"/>
            <a:ext cx="10515600" cy="973021"/>
          </a:xfrm>
          <a:solidFill>
            <a:schemeClr val="accent5">
              <a:lumMod val="60000"/>
              <a:lumOff val="40000"/>
            </a:schemeClr>
          </a:solidFill>
        </p:spPr>
        <p:txBody>
          <a:bodyPr>
            <a:noAutofit/>
          </a:bodyPr>
          <a:lstStyle/>
          <a:p>
            <a:pPr algn="ctr"/>
            <a:r>
              <a:rPr lang="en-US" sz="3600" dirty="0"/>
              <a:t>What is the governors’ role in regard to the Catholic Life and Mission?</a:t>
            </a:r>
          </a:p>
        </p:txBody>
      </p:sp>
      <p:sp>
        <p:nvSpPr>
          <p:cNvPr id="3" name="Content Placeholder 2">
            <a:extLst>
              <a:ext uri="{FF2B5EF4-FFF2-40B4-BE49-F238E27FC236}">
                <a16:creationId xmlns:a16="http://schemas.microsoft.com/office/drawing/2014/main" id="{FB2C5305-98AD-60C3-282A-F51ADC629D41}"/>
              </a:ext>
            </a:extLst>
          </p:cNvPr>
          <p:cNvSpPr>
            <a:spLocks noGrp="1"/>
          </p:cNvSpPr>
          <p:nvPr>
            <p:ph idx="1"/>
          </p:nvPr>
        </p:nvSpPr>
        <p:spPr>
          <a:xfrm>
            <a:off x="838200" y="1483112"/>
            <a:ext cx="10515600" cy="5096108"/>
          </a:xfrm>
        </p:spPr>
        <p:txBody>
          <a:bodyPr>
            <a:normAutofit lnSpcReduction="10000"/>
          </a:bodyPr>
          <a:lstStyle/>
          <a:p>
            <a:pPr marL="0" indent="0" algn="ctr">
              <a:buNone/>
            </a:pPr>
            <a:r>
              <a:rPr lang="en-US" i="1" dirty="0"/>
              <a:t>NB: The governors’ role is </a:t>
            </a:r>
            <a:r>
              <a:rPr lang="en-US" i="1" u="sng" dirty="0"/>
              <a:t>strategic</a:t>
            </a:r>
            <a:r>
              <a:rPr lang="en-US" i="1" dirty="0"/>
              <a:t>, not operational.</a:t>
            </a:r>
          </a:p>
          <a:p>
            <a:pPr marL="0" indent="0" algn="ctr">
              <a:buNone/>
            </a:pPr>
            <a:r>
              <a:rPr lang="en-US" i="1" dirty="0"/>
              <a:t>Setting the strategy, monitoring the strategy, reviewing the strategy</a:t>
            </a:r>
          </a:p>
          <a:p>
            <a:pPr marL="0" indent="0" algn="ctr">
              <a:buNone/>
            </a:pPr>
            <a:r>
              <a:rPr lang="en-US" i="1" dirty="0"/>
              <a:t>Therefore:</a:t>
            </a:r>
          </a:p>
          <a:p>
            <a:pPr marL="0" indent="0" algn="ctr">
              <a:buNone/>
            </a:pPr>
            <a:r>
              <a:rPr lang="en-GB" dirty="0">
                <a:latin typeface="Segoe UI" panose="020B0502040204020203" pitchFamily="34" charset="0"/>
                <a:cs typeface="Segoe UI" panose="020B0502040204020203" pitchFamily="34" charset="0"/>
              </a:rPr>
              <a:t>Governors should be h</a:t>
            </a:r>
            <a:r>
              <a:rPr lang="en-GB" sz="2800" dirty="0">
                <a:latin typeface="Segoe UI" panose="020B0502040204020203" pitchFamily="34" charset="0"/>
                <a:cs typeface="Segoe UI" panose="020B0502040204020203" pitchFamily="34" charset="0"/>
              </a:rPr>
              <a:t>olding </a:t>
            </a:r>
            <a:r>
              <a:rPr lang="en-GB" dirty="0">
                <a:latin typeface="Segoe UI" panose="020B0502040204020203" pitchFamily="34" charset="0"/>
                <a:cs typeface="Segoe UI" panose="020B0502040204020203" pitchFamily="34" charset="0"/>
              </a:rPr>
              <a:t>l</a:t>
            </a:r>
            <a:r>
              <a:rPr lang="en-GB" sz="2800" dirty="0">
                <a:latin typeface="Segoe UI" panose="020B0502040204020203" pitchFamily="34" charset="0"/>
                <a:cs typeface="Segoe UI" panose="020B0502040204020203" pitchFamily="34" charset="0"/>
              </a:rPr>
              <a:t>eaders to account…</a:t>
            </a:r>
          </a:p>
          <a:p>
            <a:pPr lvl="0" fontAlgn="auto">
              <a:spcAft>
                <a:spcPts val="0"/>
              </a:spcAft>
              <a:buFont typeface="Arial" panose="020B0604020202020204" pitchFamily="34" charset="0"/>
              <a:buChar char="•"/>
              <a:defRPr/>
            </a:pPr>
            <a:r>
              <a:rPr lang="en-GB" sz="2800" dirty="0">
                <a:solidFill>
                  <a:sysClr val="windowText" lastClr="000000"/>
                </a:solidFill>
                <a:latin typeface="Segoe UI" panose="020B0502040204020203" pitchFamily="34" charset="0"/>
                <a:cs typeface="Segoe UI" panose="020B0502040204020203" pitchFamily="34" charset="0"/>
              </a:rPr>
              <a:t>For the Catholic Life and Mission of the school</a:t>
            </a:r>
          </a:p>
          <a:p>
            <a:pPr lvl="0" fontAlgn="auto">
              <a:spcAft>
                <a:spcPts val="0"/>
              </a:spcAft>
              <a:buFont typeface="Arial" panose="020B0604020202020204" pitchFamily="34" charset="0"/>
              <a:buChar char="•"/>
              <a:defRPr/>
            </a:pPr>
            <a:r>
              <a:rPr lang="en-GB" sz="2800" dirty="0">
                <a:solidFill>
                  <a:sysClr val="windowText" lastClr="000000"/>
                </a:solidFill>
                <a:latin typeface="Segoe UI" panose="020B0502040204020203" pitchFamily="34" charset="0"/>
                <a:cs typeface="Segoe UI" panose="020B0502040204020203" pitchFamily="34" charset="0"/>
              </a:rPr>
              <a:t>For teaching, progress, achievement and behaviour</a:t>
            </a:r>
          </a:p>
          <a:p>
            <a:pPr lvl="0" fontAlgn="auto">
              <a:spcAft>
                <a:spcPts val="0"/>
              </a:spcAft>
              <a:buFont typeface="Arial" panose="020B0604020202020204" pitchFamily="34" charset="0"/>
              <a:buChar char="•"/>
              <a:defRPr/>
            </a:pPr>
            <a:r>
              <a:rPr lang="en-GB" sz="2800" dirty="0">
                <a:solidFill>
                  <a:sysClr val="windowText" lastClr="000000"/>
                </a:solidFill>
                <a:latin typeface="Segoe UI" panose="020B0502040204020203" pitchFamily="34" charset="0"/>
                <a:cs typeface="Segoe UI" panose="020B0502040204020203" pitchFamily="34" charset="0"/>
              </a:rPr>
              <a:t>For delivery of the school development plan (or school improvement plan)</a:t>
            </a:r>
          </a:p>
          <a:p>
            <a:pPr marL="0" lvl="0" indent="0" algn="ctr" fontAlgn="auto">
              <a:spcAft>
                <a:spcPts val="0"/>
              </a:spcAft>
              <a:buNone/>
              <a:defRPr/>
            </a:pPr>
            <a:r>
              <a:rPr lang="en-GB" sz="2800" dirty="0">
                <a:solidFill>
                  <a:sysClr val="windowText" lastClr="000000"/>
                </a:solidFill>
                <a:latin typeface="Segoe UI" panose="020B0502040204020203" pitchFamily="34" charset="0"/>
                <a:cs typeface="Segoe UI" panose="020B0502040204020203" pitchFamily="34" charset="0"/>
              </a:rPr>
              <a:t>And governors should be…</a:t>
            </a:r>
          </a:p>
          <a:p>
            <a:pPr lvl="0" fontAlgn="auto">
              <a:spcAft>
                <a:spcPts val="0"/>
              </a:spcAft>
              <a:buFont typeface="Arial" panose="020B0604020202020204" pitchFamily="34" charset="0"/>
              <a:buChar char="•"/>
              <a:defRPr/>
            </a:pPr>
            <a:r>
              <a:rPr lang="en-GB" sz="2800" dirty="0">
                <a:solidFill>
                  <a:sysClr val="windowText" lastClr="000000"/>
                </a:solidFill>
                <a:latin typeface="Segoe UI" panose="020B0502040204020203" pitchFamily="34" charset="0"/>
                <a:cs typeface="Segoe UI" panose="020B0502040204020203" pitchFamily="34" charset="0"/>
              </a:rPr>
              <a:t>Contributing to strengthening and evaluating school leadership</a:t>
            </a:r>
          </a:p>
          <a:p>
            <a:pPr lvl="0" fontAlgn="auto">
              <a:spcAft>
                <a:spcPts val="0"/>
              </a:spcAft>
              <a:buFont typeface="Arial" panose="020B0604020202020204" pitchFamily="34" charset="0"/>
              <a:buChar char="•"/>
              <a:defRPr/>
            </a:pPr>
            <a:r>
              <a:rPr lang="en-GB" sz="2800" dirty="0">
                <a:solidFill>
                  <a:sysClr val="windowText" lastClr="000000"/>
                </a:solidFill>
                <a:latin typeface="Segoe UI" panose="020B0502040204020203" pitchFamily="34" charset="0"/>
                <a:cs typeface="Segoe UI" panose="020B0502040204020203" pitchFamily="34" charset="0"/>
              </a:rPr>
              <a:t>Contributing to school self-evaluation</a:t>
            </a:r>
          </a:p>
          <a:p>
            <a:pPr marL="0" indent="0" algn="ctr">
              <a:buNone/>
            </a:pPr>
            <a:endParaRPr lang="en-US" dirty="0"/>
          </a:p>
          <a:p>
            <a:pPr marL="0" indent="0">
              <a:buNone/>
            </a:pPr>
            <a:endParaRPr lang="en-US" i="1" dirty="0"/>
          </a:p>
          <a:p>
            <a:pPr marL="0" indent="0">
              <a:buNone/>
            </a:pPr>
            <a:endParaRPr lang="en-US" i="1" dirty="0"/>
          </a:p>
        </p:txBody>
      </p:sp>
    </p:spTree>
    <p:extLst>
      <p:ext uri="{BB962C8B-B14F-4D97-AF65-F5344CB8AC3E}">
        <p14:creationId xmlns:p14="http://schemas.microsoft.com/office/powerpoint/2010/main" val="1594920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7F178-1CAA-473D-B161-368496D0C038}"/>
              </a:ext>
            </a:extLst>
          </p:cNvPr>
          <p:cNvSpPr>
            <a:spLocks noGrp="1"/>
          </p:cNvSpPr>
          <p:nvPr>
            <p:ph type="title"/>
          </p:nvPr>
        </p:nvSpPr>
        <p:spPr>
          <a:solidFill>
            <a:schemeClr val="accent5">
              <a:lumMod val="60000"/>
              <a:lumOff val="40000"/>
            </a:schemeClr>
          </a:solidFill>
        </p:spPr>
        <p:txBody>
          <a:bodyPr>
            <a:normAutofit/>
          </a:bodyPr>
          <a:lstStyle/>
          <a:p>
            <a:pPr algn="ctr"/>
            <a:r>
              <a:rPr lang="en-US" sz="3600" dirty="0"/>
              <a:t>Ways of evaluating the Catholic Life and Mission</a:t>
            </a:r>
          </a:p>
        </p:txBody>
      </p:sp>
      <p:sp>
        <p:nvSpPr>
          <p:cNvPr id="3" name="Content Placeholder 2">
            <a:extLst>
              <a:ext uri="{FF2B5EF4-FFF2-40B4-BE49-F238E27FC236}">
                <a16:creationId xmlns:a16="http://schemas.microsoft.com/office/drawing/2014/main" id="{636392CD-FFB8-EA4B-146E-66644CC8BE21}"/>
              </a:ext>
            </a:extLst>
          </p:cNvPr>
          <p:cNvSpPr>
            <a:spLocks noGrp="1"/>
          </p:cNvSpPr>
          <p:nvPr>
            <p:ph idx="1"/>
          </p:nvPr>
        </p:nvSpPr>
        <p:spPr>
          <a:xfrm>
            <a:off x="838200" y="1825625"/>
            <a:ext cx="4938132" cy="2021546"/>
          </a:xfrm>
          <a:solidFill>
            <a:schemeClr val="accent3">
              <a:lumMod val="40000"/>
              <a:lumOff val="60000"/>
            </a:schemeClr>
          </a:solidFill>
        </p:spPr>
        <p:txBody>
          <a:bodyPr>
            <a:normAutofit fontScale="92500"/>
          </a:bodyPr>
          <a:lstStyle/>
          <a:p>
            <a:pPr marL="0" indent="0">
              <a:buNone/>
            </a:pPr>
            <a:r>
              <a:rPr lang="en-US" sz="1800" b="1" dirty="0"/>
              <a:t>Through the Governors meeting or committee meetings:</a:t>
            </a:r>
            <a:endParaRPr lang="en-US" sz="1800" dirty="0"/>
          </a:p>
          <a:p>
            <a:r>
              <a:rPr lang="en-US" sz="1800" dirty="0"/>
              <a:t>Headteacher’s report (and challenge questions)</a:t>
            </a:r>
          </a:p>
          <a:p>
            <a:r>
              <a:rPr lang="en-US" sz="1800" dirty="0"/>
              <a:t>Contributions, or presentations from other leaders</a:t>
            </a:r>
          </a:p>
          <a:p>
            <a:r>
              <a:rPr lang="en-US" sz="1800" dirty="0"/>
              <a:t>Reports of governors’ visits</a:t>
            </a:r>
          </a:p>
          <a:p>
            <a:r>
              <a:rPr lang="en-US" sz="1800" dirty="0"/>
              <a:t>Consideration of reports from external agencies</a:t>
            </a:r>
          </a:p>
          <a:p>
            <a:pPr marL="0" indent="0">
              <a:buNone/>
            </a:pPr>
            <a:endParaRPr lang="en-US" sz="1600" b="1" dirty="0"/>
          </a:p>
        </p:txBody>
      </p:sp>
      <p:sp>
        <p:nvSpPr>
          <p:cNvPr id="4" name="TextBox 3">
            <a:extLst>
              <a:ext uri="{FF2B5EF4-FFF2-40B4-BE49-F238E27FC236}">
                <a16:creationId xmlns:a16="http://schemas.microsoft.com/office/drawing/2014/main" id="{1D4EF135-EEBE-8CD3-4C6B-4173D83EFA56}"/>
              </a:ext>
            </a:extLst>
          </p:cNvPr>
          <p:cNvSpPr txBox="1"/>
          <p:nvPr/>
        </p:nvSpPr>
        <p:spPr>
          <a:xfrm>
            <a:off x="6400800" y="1884556"/>
            <a:ext cx="4953000" cy="1754326"/>
          </a:xfrm>
          <a:prstGeom prst="rect">
            <a:avLst/>
          </a:prstGeom>
          <a:solidFill>
            <a:schemeClr val="accent1">
              <a:lumMod val="20000"/>
              <a:lumOff val="80000"/>
            </a:schemeClr>
          </a:solidFill>
        </p:spPr>
        <p:txBody>
          <a:bodyPr wrap="square" rtlCol="0">
            <a:spAutoFit/>
          </a:bodyPr>
          <a:lstStyle/>
          <a:p>
            <a:pPr marL="0" indent="0">
              <a:buNone/>
            </a:pPr>
            <a:r>
              <a:rPr lang="en-US" b="1" dirty="0"/>
              <a:t>Through ‘link role’ meetings:</a:t>
            </a:r>
          </a:p>
          <a:p>
            <a:pPr marL="0" indent="0">
              <a:buNone/>
            </a:pPr>
            <a:endParaRPr lang="en-US" b="1" dirty="0"/>
          </a:p>
          <a:p>
            <a:pPr marL="285750" indent="-285750">
              <a:buFont typeface="Arial" panose="020B0604020202020204" pitchFamily="34" charset="0"/>
              <a:buChar char="•"/>
            </a:pPr>
            <a:r>
              <a:rPr lang="en-US" dirty="0"/>
              <a:t>Subject leader for religious education</a:t>
            </a:r>
          </a:p>
          <a:p>
            <a:pPr marL="285750" indent="-285750">
              <a:buFont typeface="Arial" panose="020B0604020202020204" pitchFamily="34" charset="0"/>
              <a:buChar char="•"/>
            </a:pPr>
            <a:r>
              <a:rPr lang="en-US" dirty="0"/>
              <a:t>chaplain</a:t>
            </a:r>
          </a:p>
          <a:p>
            <a:pPr marL="285750" indent="-285750">
              <a:buFont typeface="Arial" panose="020B0604020202020204" pitchFamily="34" charset="0"/>
              <a:buChar char="•"/>
            </a:pPr>
            <a:r>
              <a:rPr lang="en-US" dirty="0"/>
              <a:t>Prayer and liturgy leader</a:t>
            </a:r>
          </a:p>
          <a:p>
            <a:pPr marL="285750" indent="-285750">
              <a:buFont typeface="Arial" panose="020B0604020202020204" pitchFamily="34" charset="0"/>
              <a:buChar char="•"/>
            </a:pPr>
            <a:r>
              <a:rPr lang="en-US" dirty="0"/>
              <a:t>pupils</a:t>
            </a:r>
          </a:p>
        </p:txBody>
      </p:sp>
      <p:sp>
        <p:nvSpPr>
          <p:cNvPr id="5" name="TextBox 4">
            <a:extLst>
              <a:ext uri="{FF2B5EF4-FFF2-40B4-BE49-F238E27FC236}">
                <a16:creationId xmlns:a16="http://schemas.microsoft.com/office/drawing/2014/main" id="{005D52C5-2B08-AE7C-5E37-D0BBA7872943}"/>
              </a:ext>
            </a:extLst>
          </p:cNvPr>
          <p:cNvSpPr txBox="1"/>
          <p:nvPr/>
        </p:nvSpPr>
        <p:spPr>
          <a:xfrm>
            <a:off x="838200" y="4019691"/>
            <a:ext cx="4828478" cy="1477328"/>
          </a:xfrm>
          <a:prstGeom prst="rect">
            <a:avLst/>
          </a:prstGeom>
          <a:solidFill>
            <a:schemeClr val="accent6">
              <a:lumMod val="20000"/>
              <a:lumOff val="80000"/>
            </a:schemeClr>
          </a:solidFill>
        </p:spPr>
        <p:txBody>
          <a:bodyPr wrap="square" rtlCol="0">
            <a:spAutoFit/>
          </a:bodyPr>
          <a:lstStyle/>
          <a:p>
            <a:r>
              <a:rPr lang="en-US" b="1" dirty="0"/>
              <a:t>Through direct observations:</a:t>
            </a:r>
          </a:p>
          <a:p>
            <a:pPr marL="285750" indent="-285750">
              <a:buFont typeface="Arial" panose="020B0604020202020204" pitchFamily="34" charset="0"/>
              <a:buChar char="•"/>
            </a:pPr>
            <a:r>
              <a:rPr lang="en-US" dirty="0"/>
              <a:t>In class</a:t>
            </a:r>
          </a:p>
          <a:p>
            <a:pPr marL="285750" indent="-285750">
              <a:buFont typeface="Arial" panose="020B0604020202020204" pitchFamily="34" charset="0"/>
              <a:buChar char="•"/>
            </a:pPr>
            <a:r>
              <a:rPr lang="en-US" dirty="0"/>
              <a:t>Learning walks</a:t>
            </a:r>
          </a:p>
          <a:p>
            <a:pPr marL="285750" indent="-285750">
              <a:buFont typeface="Arial" panose="020B0604020202020204" pitchFamily="34" charset="0"/>
              <a:buChar char="•"/>
            </a:pPr>
            <a:r>
              <a:rPr lang="en-US" dirty="0"/>
              <a:t>Attendance at prayer and liturgy</a:t>
            </a:r>
          </a:p>
          <a:p>
            <a:endParaRPr lang="en-US" b="1" dirty="0"/>
          </a:p>
        </p:txBody>
      </p:sp>
      <p:sp>
        <p:nvSpPr>
          <p:cNvPr id="6" name="TextBox 5">
            <a:extLst>
              <a:ext uri="{FF2B5EF4-FFF2-40B4-BE49-F238E27FC236}">
                <a16:creationId xmlns:a16="http://schemas.microsoft.com/office/drawing/2014/main" id="{4FF908B2-9847-9FEB-46ED-4F8B054008AB}"/>
              </a:ext>
            </a:extLst>
          </p:cNvPr>
          <p:cNvSpPr txBox="1"/>
          <p:nvPr/>
        </p:nvSpPr>
        <p:spPr>
          <a:xfrm>
            <a:off x="6400800" y="4019691"/>
            <a:ext cx="4953000" cy="1477328"/>
          </a:xfrm>
          <a:prstGeom prst="rect">
            <a:avLst/>
          </a:prstGeom>
          <a:solidFill>
            <a:schemeClr val="accent4">
              <a:lumMod val="20000"/>
              <a:lumOff val="80000"/>
            </a:schemeClr>
          </a:solidFill>
        </p:spPr>
        <p:txBody>
          <a:bodyPr wrap="square" rtlCol="0">
            <a:spAutoFit/>
          </a:bodyPr>
          <a:lstStyle/>
          <a:p>
            <a:r>
              <a:rPr lang="en-US" b="1" dirty="0"/>
              <a:t>NB: All evaluation should be structured/planned</a:t>
            </a:r>
          </a:p>
          <a:p>
            <a:pPr marL="285750" indent="-285750">
              <a:buFont typeface="Arial" panose="020B0604020202020204" pitchFamily="34" charset="0"/>
              <a:buChar char="•"/>
            </a:pPr>
            <a:r>
              <a:rPr lang="en-US" dirty="0"/>
              <a:t>Priorities identified</a:t>
            </a:r>
          </a:p>
          <a:p>
            <a:pPr marL="285750" indent="-285750">
              <a:buFont typeface="Arial" panose="020B0604020202020204" pitchFamily="34" charset="0"/>
              <a:buChar char="•"/>
            </a:pPr>
            <a:r>
              <a:rPr lang="en-US" dirty="0"/>
              <a:t>Clear focus to each activity</a:t>
            </a:r>
          </a:p>
          <a:p>
            <a:pPr marL="285750" indent="-285750">
              <a:buFont typeface="Arial" panose="020B0604020202020204" pitchFamily="34" charset="0"/>
              <a:buChar char="•"/>
            </a:pPr>
            <a:r>
              <a:rPr lang="en-US" dirty="0"/>
              <a:t>Recording leads into action towards improvement</a:t>
            </a:r>
          </a:p>
        </p:txBody>
      </p:sp>
      <p:sp>
        <p:nvSpPr>
          <p:cNvPr id="7" name="TextBox 6">
            <a:extLst>
              <a:ext uri="{FF2B5EF4-FFF2-40B4-BE49-F238E27FC236}">
                <a16:creationId xmlns:a16="http://schemas.microsoft.com/office/drawing/2014/main" id="{71CB5B09-0F25-24CB-E7F6-4ADC7364146B}"/>
              </a:ext>
            </a:extLst>
          </p:cNvPr>
          <p:cNvSpPr txBox="1"/>
          <p:nvPr/>
        </p:nvSpPr>
        <p:spPr>
          <a:xfrm>
            <a:off x="1377244" y="5779911"/>
            <a:ext cx="9572978" cy="646331"/>
          </a:xfrm>
          <a:prstGeom prst="rect">
            <a:avLst/>
          </a:prstGeom>
          <a:noFill/>
        </p:spPr>
        <p:txBody>
          <a:bodyPr wrap="square" rtlCol="0">
            <a:spAutoFit/>
          </a:bodyPr>
          <a:lstStyle/>
          <a:p>
            <a:r>
              <a:rPr lang="en-US" b="1" dirty="0"/>
              <a:t>Remember: </a:t>
            </a:r>
            <a:r>
              <a:rPr lang="en-US" dirty="0"/>
              <a:t>The governors’ role is strategic, not operational: Raise questions, challenge and support: Do not make unqualified judgements</a:t>
            </a:r>
            <a:endParaRPr lang="en-US" b="1" dirty="0"/>
          </a:p>
        </p:txBody>
      </p:sp>
    </p:spTree>
    <p:extLst>
      <p:ext uri="{BB962C8B-B14F-4D97-AF65-F5344CB8AC3E}">
        <p14:creationId xmlns:p14="http://schemas.microsoft.com/office/powerpoint/2010/main" val="25380351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551</TotalTime>
  <Words>1346</Words>
  <Application>Microsoft Macintosh PowerPoint</Application>
  <PresentationFormat>Widescreen</PresentationFormat>
  <Paragraphs>94</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Segoe UI</vt:lpstr>
      <vt:lpstr>Wingdings</vt:lpstr>
      <vt:lpstr>Office Theme</vt:lpstr>
      <vt:lpstr>Catholic Life and Mission Hallam Diocese</vt:lpstr>
      <vt:lpstr>What do we mean by Catholic Life and Mission?</vt:lpstr>
      <vt:lpstr>How will our school be held accountable for its Catholic Life and Mission?</vt:lpstr>
      <vt:lpstr>CLM1: the extent to which pupils contribute to and benefit from the Catholic life and mission of the school</vt:lpstr>
      <vt:lpstr>CLM2: The quality of provision for the Catholic life and mission of the school  </vt:lpstr>
      <vt:lpstr> CLM3: How well leaders and governors promote, monitor and evaluate the provision for the life and mission of the school </vt:lpstr>
      <vt:lpstr>’Outstanding’ Grade Descriptors: Catholic Life</vt:lpstr>
      <vt:lpstr>What is the governors’ role in regard to the Catholic Life and Mission?</vt:lpstr>
      <vt:lpstr>Ways of evaluating the Catholic Life and Mission</vt:lpstr>
      <vt:lpstr>How do we know what to focus 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Catholic Life and Mission Hallam Diocese</dc:title>
  <dc:creator>Alan Dewhurst</dc:creator>
  <cp:lastModifiedBy>Alan Dewhurst</cp:lastModifiedBy>
  <cp:revision>9</cp:revision>
  <dcterms:created xsi:type="dcterms:W3CDTF">2024-01-22T14:09:34Z</dcterms:created>
  <dcterms:modified xsi:type="dcterms:W3CDTF">2025-01-28T11:11:03Z</dcterms:modified>
</cp:coreProperties>
</file>