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12"/>
  </p:notesMasterIdLst>
  <p:sldIdLst>
    <p:sldId id="256" r:id="rId4"/>
    <p:sldId id="258" r:id="rId5"/>
    <p:sldId id="262" r:id="rId6"/>
    <p:sldId id="263" r:id="rId7"/>
    <p:sldId id="328" r:id="rId8"/>
    <p:sldId id="336" r:id="rId9"/>
    <p:sldId id="335" r:id="rId10"/>
    <p:sldId id="33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4345D-3A82-4613-848C-04489862EEFD}" v="24" dt="2021-11-17T16:53:36.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668"/>
  </p:normalViewPr>
  <p:slideViewPr>
    <p:cSldViewPr snapToGrid="0" snapToObjects="1">
      <p:cViewPr varScale="1">
        <p:scale>
          <a:sx n="116" d="100"/>
          <a:sy n="116" d="100"/>
        </p:scale>
        <p:origin x="1464" y="10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2D434-3182-4E1E-ABB3-3FBEF67D138A}" type="datetimeFigureOut">
              <a:rPr lang="en-GB" smtClean="0"/>
              <a:t>03/02/2022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1E5C2-1CFF-45C5-98DB-7953064F9847}" type="slidenum">
              <a:rPr lang="en-GB" smtClean="0"/>
              <a:t>‹#›</a:t>
            </a:fld>
            <a:endParaRPr lang="en-GB"/>
          </a:p>
        </p:txBody>
      </p:sp>
    </p:spTree>
    <p:extLst>
      <p:ext uri="{BB962C8B-B14F-4D97-AF65-F5344CB8AC3E}">
        <p14:creationId xmlns:p14="http://schemas.microsoft.com/office/powerpoint/2010/main" val="109518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dependent.co.uk/news/uk/home-news/domestic-abuse-photo-assault-reality-metropolitan-police-uk-knives-bullet-a7666391.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31E5C2-1CFF-45C5-98DB-7953064F9847}" type="slidenum">
              <a:rPr lang="en-GB" smtClean="0"/>
              <a:t>1</a:t>
            </a:fld>
            <a:endParaRPr lang="en-GB"/>
          </a:p>
        </p:txBody>
      </p:sp>
    </p:spTree>
    <p:extLst>
      <p:ext uri="{BB962C8B-B14F-4D97-AF65-F5344CB8AC3E}">
        <p14:creationId xmlns:p14="http://schemas.microsoft.com/office/powerpoint/2010/main" val="154613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difference – </a:t>
            </a:r>
            <a:r>
              <a:rPr lang="en-GB" b="1" dirty="0"/>
              <a:t>personally connected – more people will be included in the definition, i.e. cousins or uncles for example </a:t>
            </a:r>
          </a:p>
          <a:p>
            <a:endParaRPr lang="en-GB" b="1" dirty="0"/>
          </a:p>
          <a:p>
            <a:pPr algn="l"/>
            <a:r>
              <a:rPr lang="en-GB" b="0" i="0" dirty="0">
                <a:solidFill>
                  <a:srgbClr val="000000"/>
                </a:solidFill>
                <a:effectLst/>
                <a:latin typeface="arial" panose="020B0604020202020204" pitchFamily="34" charset="0"/>
              </a:rPr>
              <a:t>they are, or have been, married to each other;</a:t>
            </a:r>
          </a:p>
          <a:p>
            <a:pPr algn="l"/>
            <a:r>
              <a:rPr lang="en-GB" b="0" i="0" dirty="0">
                <a:solidFill>
                  <a:srgbClr val="000000"/>
                </a:solidFill>
                <a:effectLst/>
                <a:latin typeface="arial" panose="020B0604020202020204" pitchFamily="34" charset="0"/>
              </a:rPr>
              <a:t>they are, or have been, civil partners of each other;</a:t>
            </a:r>
          </a:p>
          <a:p>
            <a:pPr algn="l"/>
            <a:r>
              <a:rPr lang="en-GB" b="0" i="0" dirty="0">
                <a:solidFill>
                  <a:srgbClr val="000000"/>
                </a:solidFill>
                <a:effectLst/>
                <a:latin typeface="arial" panose="020B0604020202020204" pitchFamily="34" charset="0"/>
              </a:rPr>
              <a:t>they have agreed to marry one another (whether or not the agreement has been terminated);</a:t>
            </a:r>
          </a:p>
          <a:p>
            <a:pPr algn="l"/>
            <a:r>
              <a:rPr lang="en-GB" b="0" i="0" dirty="0">
                <a:solidFill>
                  <a:srgbClr val="000000"/>
                </a:solidFill>
                <a:effectLst/>
                <a:latin typeface="arial" panose="020B0604020202020204" pitchFamily="34" charset="0"/>
              </a:rPr>
              <a:t>they have entered into a civil partnership agreement (whether or not the agreement has been terminated);</a:t>
            </a:r>
          </a:p>
          <a:p>
            <a:pPr algn="l"/>
            <a:r>
              <a:rPr lang="en-GB" b="0" i="0" dirty="0">
                <a:solidFill>
                  <a:srgbClr val="000000"/>
                </a:solidFill>
                <a:effectLst/>
                <a:latin typeface="arial" panose="020B0604020202020204" pitchFamily="34" charset="0"/>
              </a:rPr>
              <a:t>they are, or have been, in an intimate personal relationship with each other;</a:t>
            </a:r>
          </a:p>
          <a:p>
            <a:pPr algn="l"/>
            <a:r>
              <a:rPr lang="en-GB" b="0" i="0" dirty="0">
                <a:solidFill>
                  <a:srgbClr val="000000"/>
                </a:solidFill>
                <a:effectLst/>
                <a:latin typeface="arial" panose="020B0604020202020204" pitchFamily="34" charset="0"/>
              </a:rPr>
              <a:t>they each have, or there has been a time when they each have had, a parental relationship in relation to the same child (see subsection (2));</a:t>
            </a:r>
          </a:p>
          <a:p>
            <a:pPr algn="l"/>
            <a:r>
              <a:rPr lang="en-GB" b="0" i="0" dirty="0">
                <a:solidFill>
                  <a:srgbClr val="000000"/>
                </a:solidFill>
                <a:effectLst/>
                <a:latin typeface="arial" panose="020B0604020202020204" pitchFamily="34" charset="0"/>
              </a:rPr>
              <a:t>they are relatives.</a:t>
            </a:r>
          </a:p>
          <a:p>
            <a:pPr algn="l"/>
            <a:endParaRPr lang="en-GB" dirty="0">
              <a:solidFill>
                <a:srgbClr val="000000"/>
              </a:solidFill>
              <a:latin typeface="arial" panose="020B0604020202020204" pitchFamily="34" charset="0"/>
            </a:endParaRPr>
          </a:p>
          <a:p>
            <a:pPr algn="l"/>
            <a:endParaRPr lang="en-GB" b="0" i="0" dirty="0">
              <a:solidFill>
                <a:srgbClr val="000000"/>
              </a:solidFill>
              <a:effectLst/>
              <a:latin typeface="arial" panose="020B0604020202020204" pitchFamily="34" charset="0"/>
            </a:endParaRPr>
          </a:p>
          <a:p>
            <a:pPr algn="l"/>
            <a:r>
              <a:rPr lang="en-GB" dirty="0">
                <a:solidFill>
                  <a:srgbClr val="000000"/>
                </a:solidFill>
                <a:latin typeface="arial" panose="020B0604020202020204" pitchFamily="34" charset="0"/>
              </a:rPr>
              <a:t>Also shift from financial to </a:t>
            </a:r>
            <a:r>
              <a:rPr lang="en-GB" b="1" dirty="0">
                <a:solidFill>
                  <a:srgbClr val="000000"/>
                </a:solidFill>
                <a:latin typeface="arial" panose="020B0604020202020204" pitchFamily="34" charset="0"/>
              </a:rPr>
              <a:t>economic</a:t>
            </a:r>
            <a:r>
              <a:rPr lang="en-GB" dirty="0">
                <a:solidFill>
                  <a:srgbClr val="000000"/>
                </a:solidFill>
                <a:latin typeface="arial" panose="020B0604020202020204" pitchFamily="34" charset="0"/>
              </a:rPr>
              <a:t> abuse</a:t>
            </a:r>
            <a:endParaRPr lang="en-GB" b="0" i="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31E5C2-1CFF-45C5-98DB-7953064F9847}" type="slidenum">
              <a:rPr lang="en-GB" smtClean="0"/>
              <a:t>2</a:t>
            </a:fld>
            <a:endParaRPr lang="en-GB"/>
          </a:p>
        </p:txBody>
      </p:sp>
    </p:spTree>
    <p:extLst>
      <p:ext uri="{BB962C8B-B14F-4D97-AF65-F5344CB8AC3E}">
        <p14:creationId xmlns:p14="http://schemas.microsoft.com/office/powerpoint/2010/main" val="217092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38734"/>
          </a:xfrm>
        </p:spPr>
        <p:txBody>
          <a:bodyPr/>
          <a:lstStyle/>
          <a:p>
            <a:r>
              <a:rPr lang="en-GB" dirty="0">
                <a:hlinkClick r:id="rId3"/>
              </a:rPr>
              <a:t>'Horrific reality' of domestic abuse exposed by disturbing photo | The Independent | The Independent</a:t>
            </a:r>
            <a:r>
              <a:rPr lang="en-GB" dirty="0"/>
              <a:t> </a:t>
            </a:r>
          </a:p>
          <a:p>
            <a:endParaRPr lang="en-GB" dirty="0"/>
          </a:p>
          <a:p>
            <a:r>
              <a:rPr lang="en-GB" dirty="0"/>
              <a:t>Photo taken my a met police officer – knives and bullet on stairs send clear message about what will happen to the survivor if they try to leave</a:t>
            </a:r>
          </a:p>
          <a:p>
            <a:endParaRPr lang="en-GB" dirty="0"/>
          </a:p>
          <a:p>
            <a:pPr algn="l">
              <a:buFont typeface="Arial" panose="020B0604020202020204" pitchFamily="34" charset="0"/>
              <a:buChar char="•"/>
            </a:pPr>
            <a:r>
              <a:rPr lang="en-GB" b="0" i="0" dirty="0">
                <a:solidFill>
                  <a:srgbClr val="444444"/>
                </a:solidFill>
                <a:effectLst/>
                <a:latin typeface="Lato" panose="020F0502020204030203" pitchFamily="34" charset="0"/>
              </a:rPr>
              <a:t>Coercive behaviour is an act or a pattern of acts of assault, threats, humiliation and intimidation or other abuse that is used to harm, punish, or frighten their victim</a:t>
            </a:r>
          </a:p>
          <a:p>
            <a:pPr algn="l">
              <a:buFont typeface="Arial" panose="020B0604020202020204" pitchFamily="34" charset="0"/>
              <a:buChar char="•"/>
            </a:pPr>
            <a:endParaRPr lang="en-GB" b="0" i="0" dirty="0">
              <a:solidFill>
                <a:srgbClr val="444444"/>
              </a:solidFill>
              <a:effectLst/>
              <a:latin typeface="Lato" panose="020F0502020204030203" pitchFamily="34" charset="0"/>
            </a:endParaRPr>
          </a:p>
          <a:p>
            <a:pPr algn="l">
              <a:buFont typeface="Arial" panose="020B0604020202020204" pitchFamily="34" charset="0"/>
              <a:buChar char="•"/>
            </a:pPr>
            <a:r>
              <a:rPr lang="en-GB" b="0" i="0" dirty="0">
                <a:solidFill>
                  <a:srgbClr val="444444"/>
                </a:solidFill>
                <a:effectLst/>
                <a:latin typeface="Lato" panose="020F0502020204030203" pitchFamily="34" charset="0"/>
              </a:rPr>
              <a:t>Controlling behaviour is a range of acts designed to make a person subordinate and/or dependent by isolating them from sources of support, exploiting their resources and capacities for personal gain, depriving them of the means needed for independence, resistance and escape and regulating their everyday behaviour</a:t>
            </a:r>
          </a:p>
          <a:p>
            <a:pPr algn="l"/>
            <a:endParaRPr lang="en-GB" b="0" i="0" dirty="0">
              <a:solidFill>
                <a:srgbClr val="444444"/>
              </a:solidFill>
              <a:effectLst/>
              <a:latin typeface="Lato" panose="020F0502020204030203" pitchFamily="34" charset="0"/>
            </a:endParaRPr>
          </a:p>
          <a:p>
            <a:pPr algn="l"/>
            <a:r>
              <a:rPr lang="en-GB" b="1" i="0" dirty="0">
                <a:solidFill>
                  <a:srgbClr val="005DAA"/>
                </a:solidFill>
                <a:effectLst/>
                <a:latin typeface="Lato" panose="020F0502020204030203" pitchFamily="34" charset="0"/>
              </a:rPr>
              <a:t>3.1 Section 76 of the Serious Crime Act 2015 - Controlling or Coercive Behaviour in an Intimate or Family Relationship</a:t>
            </a:r>
          </a:p>
          <a:p>
            <a:pPr algn="l"/>
            <a:r>
              <a:rPr lang="en-GB" b="0" i="0" dirty="0">
                <a:solidFill>
                  <a:srgbClr val="444444"/>
                </a:solidFill>
                <a:effectLst/>
                <a:latin typeface="Lato" panose="020F0502020204030203" pitchFamily="34" charset="0"/>
              </a:rPr>
              <a:t>Section 76 of the Serious Crime Act 2015 created a new offence of controlling or coercive behaviour in an intimate or family relationship.</a:t>
            </a:r>
          </a:p>
          <a:p>
            <a:pPr algn="l"/>
            <a:endParaRPr lang="en-GB" dirty="0">
              <a:solidFill>
                <a:srgbClr val="444444"/>
              </a:solidFill>
              <a:latin typeface="Lato" panose="020F0502020204030203" pitchFamily="34" charset="0"/>
            </a:endParaRPr>
          </a:p>
          <a:p>
            <a:pPr algn="l"/>
            <a:r>
              <a:rPr lang="en-GB" b="0" i="0" dirty="0">
                <a:solidFill>
                  <a:srgbClr val="444444"/>
                </a:solidFill>
                <a:effectLst/>
                <a:latin typeface="Lato" panose="020F0502020204030203" pitchFamily="34" charset="0"/>
              </a:rPr>
              <a:t>Generally a male to female perpetrated crime (CSEW/Johnson typologies)</a:t>
            </a:r>
          </a:p>
          <a:p>
            <a:endParaRPr lang="en-GB" dirty="0"/>
          </a:p>
        </p:txBody>
      </p:sp>
      <p:sp>
        <p:nvSpPr>
          <p:cNvPr id="4" name="Slide Number Placeholder 3"/>
          <p:cNvSpPr>
            <a:spLocks noGrp="1"/>
          </p:cNvSpPr>
          <p:nvPr>
            <p:ph type="sldNum" sz="quarter" idx="10"/>
          </p:nvPr>
        </p:nvSpPr>
        <p:spPr/>
        <p:txBody>
          <a:bodyPr/>
          <a:lstStyle/>
          <a:p>
            <a:fld id="{553505D0-4B4F-435B-8242-CB2DE0FF02D0}" type="slidenum">
              <a:rPr lang="en-GB" smtClean="0"/>
              <a:t>3</a:t>
            </a:fld>
            <a:endParaRPr lang="en-GB"/>
          </a:p>
        </p:txBody>
      </p:sp>
    </p:spTree>
    <p:extLst>
      <p:ext uri="{BB962C8B-B14F-4D97-AF65-F5344CB8AC3E}">
        <p14:creationId xmlns:p14="http://schemas.microsoft.com/office/powerpoint/2010/main" val="45239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1" u="none" strike="noStrike" kern="1200" baseline="0" dirty="0">
                <a:solidFill>
                  <a:schemeClr val="tx1"/>
                </a:solidFill>
              </a:rPr>
              <a:t>Tell the group that they live on a desert island and it is ruled by a dictator. </a:t>
            </a:r>
          </a:p>
          <a:p>
            <a:endParaRPr lang="en-US" sz="1050" b="0" i="1" u="none" strike="noStrike" kern="1200" baseline="0" dirty="0">
              <a:solidFill>
                <a:schemeClr val="tx1"/>
              </a:solidFill>
            </a:endParaRPr>
          </a:p>
          <a:p>
            <a:r>
              <a:rPr lang="en-GB" sz="1050" b="1" i="0" u="none" strike="noStrike" kern="1200" baseline="0" dirty="0">
                <a:solidFill>
                  <a:schemeClr val="tx1"/>
                </a:solidFill>
              </a:rPr>
              <a:t>Question 1 </a:t>
            </a:r>
          </a:p>
          <a:p>
            <a:r>
              <a:rPr lang="en-US" sz="1050" b="0" i="0" u="none" strike="noStrike" kern="1200" baseline="0" dirty="0">
                <a:solidFill>
                  <a:schemeClr val="tx1"/>
                </a:solidFill>
              </a:rPr>
              <a:t>On your island what would the dictator control</a:t>
            </a:r>
            <a:r>
              <a:rPr lang="en-US" sz="1050" b="1" i="0" u="none" strike="noStrike" kern="1200" baseline="0" dirty="0">
                <a:solidFill>
                  <a:schemeClr val="tx1"/>
                </a:solidFill>
              </a:rPr>
              <a:t>? </a:t>
            </a:r>
          </a:p>
          <a:p>
            <a:r>
              <a:rPr lang="en-US" sz="1050" b="0" i="1" u="none" strike="noStrike" kern="1200" baseline="0" dirty="0">
                <a:solidFill>
                  <a:schemeClr val="tx1"/>
                </a:solidFill>
              </a:rPr>
              <a:t>Looking for: education, food, housing, healthcare, work, law, travel on and off island, freedom of movement, freedom of association, media (manipulating sense of reality – ‘</a:t>
            </a:r>
            <a:r>
              <a:rPr lang="en-US" sz="1050" b="0" i="1" u="none" strike="noStrike" kern="1200" baseline="0" dirty="0" err="1">
                <a:solidFill>
                  <a:schemeClr val="tx1"/>
                </a:solidFill>
              </a:rPr>
              <a:t>gaslighting</a:t>
            </a:r>
            <a:r>
              <a:rPr lang="en-US" sz="1050" b="0" i="1" u="none" strike="noStrike" kern="1200" baseline="0" dirty="0">
                <a:solidFill>
                  <a:schemeClr val="tx1"/>
                </a:solidFill>
              </a:rPr>
              <a:t>’) rules </a:t>
            </a:r>
            <a:r>
              <a:rPr lang="en-US" sz="1050" b="0" i="1" u="none" strike="noStrike" kern="1200" baseline="0" dirty="0" err="1">
                <a:solidFill>
                  <a:schemeClr val="tx1"/>
                </a:solidFill>
              </a:rPr>
              <a:t>e.g</a:t>
            </a:r>
            <a:r>
              <a:rPr lang="en-US" sz="1050" b="0" i="1" u="none" strike="noStrike" kern="1200" baseline="0" dirty="0">
                <a:solidFill>
                  <a:schemeClr val="tx1"/>
                </a:solidFill>
              </a:rPr>
              <a:t> relationships like marriage, access to abortion</a:t>
            </a:r>
            <a:r>
              <a:rPr lang="en-US" sz="1050" b="0" i="0" u="none" strike="noStrike" kern="1200" baseline="0" dirty="0">
                <a:solidFill>
                  <a:schemeClr val="tx1"/>
                </a:solidFill>
              </a:rPr>
              <a:t>. </a:t>
            </a:r>
          </a:p>
          <a:p>
            <a:r>
              <a:rPr lang="en-GB" sz="1050" b="1" i="0" u="none" strike="noStrike" kern="1200" baseline="0" dirty="0">
                <a:solidFill>
                  <a:schemeClr val="tx1"/>
                </a:solidFill>
              </a:rPr>
              <a:t>Question 2 </a:t>
            </a:r>
          </a:p>
          <a:p>
            <a:r>
              <a:rPr lang="en-US" sz="1050" b="0" i="0" u="none" strike="noStrike" kern="1200" baseline="0" dirty="0">
                <a:solidFill>
                  <a:schemeClr val="tx1"/>
                </a:solidFill>
              </a:rPr>
              <a:t>What would you do if you lived on this island – what are your choices? </a:t>
            </a:r>
            <a:endParaRPr lang="en-US" sz="1050" b="1" i="0" u="none" strike="noStrike" kern="1200" baseline="0" dirty="0">
              <a:solidFill>
                <a:schemeClr val="tx1"/>
              </a:solidFill>
            </a:endParaRPr>
          </a:p>
          <a:p>
            <a:r>
              <a:rPr lang="en-US" sz="1050" b="0" i="1" u="none" strike="noStrike" kern="1200" baseline="0" dirty="0">
                <a:solidFill>
                  <a:schemeClr val="tx1"/>
                </a:solidFill>
              </a:rPr>
              <a:t>Looking for: 2 main themes / choices – compliance or escape (resistance) </a:t>
            </a:r>
            <a:endParaRPr lang="en-US" sz="1050" b="0" i="0" u="none" strike="noStrike" kern="1200" baseline="0" dirty="0">
              <a:solidFill>
                <a:schemeClr val="tx1"/>
              </a:solidFill>
            </a:endParaRPr>
          </a:p>
          <a:p>
            <a:r>
              <a:rPr lang="en-GB" sz="1050" b="0" i="0" u="none" strike="noStrike" kern="1200" baseline="0" dirty="0">
                <a:solidFill>
                  <a:schemeClr val="tx1"/>
                </a:solidFill>
              </a:rPr>
              <a:t>Compliance </a:t>
            </a:r>
          </a:p>
          <a:p>
            <a:r>
              <a:rPr lang="en-US" sz="1050" b="0" i="1" u="none" strike="noStrike" kern="1200" baseline="0" dirty="0">
                <a:solidFill>
                  <a:schemeClr val="tx1"/>
                </a:solidFill>
              </a:rPr>
              <a:t>Looking for: comply, follow, avoid, passive, employ coping mechanisms such as substance abuse - drink, drugs, disordered eating, self-harm, appeasement, hoping it will change, self-blame </a:t>
            </a:r>
            <a:endParaRPr lang="en-US" sz="1050" b="0" i="0" u="none" strike="noStrike" kern="1200" baseline="0" dirty="0">
              <a:solidFill>
                <a:schemeClr val="tx1"/>
              </a:solidFill>
            </a:endParaRPr>
          </a:p>
          <a:p>
            <a:r>
              <a:rPr lang="en-GB" sz="1050" b="0" i="0" u="none" strike="noStrike" kern="1200" baseline="0" dirty="0">
                <a:solidFill>
                  <a:schemeClr val="tx1"/>
                </a:solidFill>
              </a:rPr>
              <a:t>Escape </a:t>
            </a:r>
          </a:p>
          <a:p>
            <a:r>
              <a:rPr lang="en-US" sz="1050" b="0" i="1" u="none" strike="noStrike" kern="1200" baseline="0" dirty="0">
                <a:solidFill>
                  <a:schemeClr val="tx1"/>
                </a:solidFill>
              </a:rPr>
              <a:t>Looking for: resistance, escape, flee, plan, rebel, crisis decision, conspire, fight back (victims do fight back), disobey </a:t>
            </a:r>
            <a:r>
              <a:rPr lang="en-US" sz="1050" b="0" i="0" u="none" strike="noStrike" kern="1200" baseline="0" dirty="0">
                <a:solidFill>
                  <a:schemeClr val="tx1"/>
                </a:solidFill>
              </a:rPr>
              <a:t>	</a:t>
            </a:r>
          </a:p>
          <a:p>
            <a:r>
              <a:rPr lang="en-GB" sz="1050" b="1" i="0" u="none" strike="noStrike" kern="1200" baseline="0" dirty="0">
                <a:solidFill>
                  <a:schemeClr val="tx1"/>
                </a:solidFill>
              </a:rPr>
              <a:t>Question 3 </a:t>
            </a:r>
          </a:p>
          <a:p>
            <a:r>
              <a:rPr lang="en-US" sz="1050" b="0" i="0" u="none" strike="noStrike" kern="1200" baseline="0" dirty="0">
                <a:solidFill>
                  <a:schemeClr val="tx1"/>
                </a:solidFill>
              </a:rPr>
              <a:t>What might the repercussions be if the dictator finds out about your plans to escape </a:t>
            </a:r>
            <a:r>
              <a:rPr lang="en-US" sz="1050" b="1" i="0" u="none" strike="noStrike" kern="1200" baseline="0" dirty="0">
                <a:solidFill>
                  <a:schemeClr val="tx1"/>
                </a:solidFill>
              </a:rPr>
              <a:t>5 mins again</a:t>
            </a:r>
            <a:endParaRPr lang="en-US" sz="1050" b="0" i="0" u="none" strike="noStrike" kern="1200" baseline="0" dirty="0">
              <a:solidFill>
                <a:schemeClr val="tx1"/>
              </a:solidFill>
            </a:endParaRPr>
          </a:p>
          <a:p>
            <a:r>
              <a:rPr lang="en-US" sz="1050" b="0" i="1" u="none" strike="noStrike" kern="1200" baseline="0" dirty="0">
                <a:solidFill>
                  <a:schemeClr val="tx1"/>
                </a:solidFill>
              </a:rPr>
              <a:t>Looking for: harm / kill/ torture / punishment / increase controls / harsher regime /withdrawal of privileges / humiliation </a:t>
            </a:r>
            <a:endParaRPr lang="en-GB" sz="1050" b="0" i="0" u="none" strike="noStrike" kern="1200" baseline="0" dirty="0">
              <a:solidFill>
                <a:schemeClr val="tx1"/>
              </a:solidFill>
            </a:endParaRPr>
          </a:p>
          <a:p>
            <a:r>
              <a:rPr lang="en-GB" sz="1050" b="1" i="0" u="none" strike="noStrike" kern="1200" baseline="0" dirty="0">
                <a:solidFill>
                  <a:schemeClr val="tx1"/>
                </a:solidFill>
              </a:rPr>
              <a:t>Question 4 </a:t>
            </a:r>
          </a:p>
          <a:p>
            <a:r>
              <a:rPr lang="en-US" sz="1050" b="0" i="0" u="none" strike="noStrike" kern="1200" baseline="0" dirty="0">
                <a:solidFill>
                  <a:schemeClr val="tx1"/>
                </a:solidFill>
              </a:rPr>
              <a:t>What might the consequences be for you if you do escape the dictator? </a:t>
            </a:r>
          </a:p>
          <a:p>
            <a:r>
              <a:rPr lang="en-US" sz="1050" b="0" i="1" u="none" strike="noStrike" kern="1200" baseline="0" dirty="0">
                <a:solidFill>
                  <a:schemeClr val="tx1"/>
                </a:solidFill>
              </a:rPr>
              <a:t>Looking for: coping alone with new responsibilities that dictator used to manage, leaving friends / family / pets / home / security / starting from scratch </a:t>
            </a:r>
          </a:p>
          <a:p>
            <a:endParaRPr lang="en-US" sz="1050" i="1" dirty="0"/>
          </a:p>
          <a:p>
            <a:r>
              <a:rPr lang="en-US" sz="1050" b="1" i="1" u="none" strike="noStrike" kern="1200" baseline="0" dirty="0">
                <a:solidFill>
                  <a:schemeClr val="tx1"/>
                </a:solidFill>
              </a:rPr>
              <a:t>Big questions – WHAT ABOUT THE CHILDREN?  How is it for them?  Luke Hart </a:t>
            </a:r>
            <a:r>
              <a:rPr lang="en-US" sz="1050" b="0" i="0" u="none" strike="noStrike" kern="1200" baseline="0" dirty="0">
                <a:solidFill>
                  <a:schemeClr val="tx1"/>
                </a:solidFill>
              </a:rPr>
              <a:t>	</a:t>
            </a:r>
          </a:p>
          <a:p>
            <a:endParaRPr lang="en-US" sz="1050" b="0" i="0" u="none" strike="noStrike" kern="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i="1" dirty="0"/>
          </a:p>
        </p:txBody>
      </p:sp>
      <p:sp>
        <p:nvSpPr>
          <p:cNvPr id="4" name="Slide Number Placeholder 3"/>
          <p:cNvSpPr>
            <a:spLocks noGrp="1"/>
          </p:cNvSpPr>
          <p:nvPr>
            <p:ph type="sldNum" sz="quarter" idx="10"/>
          </p:nvPr>
        </p:nvSpPr>
        <p:spPr/>
        <p:txBody>
          <a:bodyPr/>
          <a:lstStyle/>
          <a:p>
            <a:fld id="{553505D0-4B4F-435B-8242-CB2DE0FF02D0}" type="slidenum">
              <a:rPr lang="en-GB" smtClean="0"/>
              <a:t>4</a:t>
            </a:fld>
            <a:endParaRPr lang="en-GB"/>
          </a:p>
        </p:txBody>
      </p:sp>
    </p:spTree>
    <p:extLst>
      <p:ext uri="{BB962C8B-B14F-4D97-AF65-F5344CB8AC3E}">
        <p14:creationId xmlns:p14="http://schemas.microsoft.com/office/powerpoint/2010/main" val="193291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a:t>
            </a:r>
            <a:r>
              <a:rPr lang="en-GB" baseline="0" dirty="0"/>
              <a:t> published 2015 – Emma Katz, beyond the incident model</a:t>
            </a:r>
          </a:p>
          <a:p>
            <a:endParaRPr lang="en-GB" baseline="0" dirty="0"/>
          </a:p>
          <a:p>
            <a:r>
              <a:rPr lang="en-GB" baseline="0" dirty="0"/>
              <a:t>shows how children living in coercively controlling environments are harmed just as much as those living in what we have perceived as ‘violent’ households.  Further supports the shift from the incident model to understanding the impact of the pattern of behaviour and the environment on children, not just about physical harm but the impact on FAMILY FUNCTIONING is essential to recognise</a:t>
            </a:r>
          </a:p>
          <a:p>
            <a:endParaRPr lang="en-GB" baseline="0" dirty="0"/>
          </a:p>
          <a:p>
            <a:r>
              <a:rPr lang="en-GB" baseline="0" dirty="0"/>
              <a:t>Found harmful impact on children was control of time, space and movement in the home, children not being allowed to play with their mums or each other, perps demand attention from mum at children’s expense, narrowed space for action – no freedom to do or say what they want. </a:t>
            </a:r>
          </a:p>
          <a:p>
            <a:endParaRPr lang="en-GB" dirty="0"/>
          </a:p>
          <a:p>
            <a:r>
              <a:rPr lang="en-GB" baseline="0" dirty="0"/>
              <a:t> Isolation from support, isolation from peers and family – don’t get to experience a healthy relationship .  No opportunities to create ‘resilience building relationships with non-abusive people outside their immediate family’</a:t>
            </a:r>
          </a:p>
          <a:p>
            <a:endParaRPr lang="en-GB" baseline="0" dirty="0"/>
          </a:p>
          <a:p>
            <a:r>
              <a:rPr lang="en-GB" baseline="0" dirty="0"/>
              <a:t>One child in the study who was exposed to cc (not physical violence) did not begin to speak until living safely for some months, delayed speech development something seen often with cc.  Being quiet is a survival strategy.</a:t>
            </a:r>
          </a:p>
          <a:p>
            <a:endParaRPr lang="en-GB" baseline="0" dirty="0"/>
          </a:p>
          <a:p>
            <a:pPr marL="171450" indent="-171450">
              <a:buFont typeface="Arial" panose="020B0604020202020204" pitchFamily="34" charset="0"/>
              <a:buChar char="•"/>
            </a:pPr>
            <a:r>
              <a:rPr lang="en-GB" dirty="0"/>
              <a:t>Isolation from outside world</a:t>
            </a:r>
          </a:p>
          <a:p>
            <a:pPr marL="171450" indent="-171450">
              <a:buFont typeface="Arial" panose="020B0604020202020204" pitchFamily="34" charset="0"/>
              <a:buChar char="•"/>
            </a:pPr>
            <a:r>
              <a:rPr lang="en-GB" baseline="0" dirty="0"/>
              <a:t>Deprivation of resources and imprisonment</a:t>
            </a:r>
          </a:p>
          <a:p>
            <a:pPr marL="171450" indent="-171450">
              <a:buFont typeface="Arial" panose="020B0604020202020204" pitchFamily="34" charset="0"/>
              <a:buChar char="•"/>
            </a:pPr>
            <a:r>
              <a:rPr lang="en-GB" dirty="0"/>
              <a:t>Control of time and movement</a:t>
            </a:r>
            <a:endParaRPr lang="en-GB" baseline="0" dirty="0"/>
          </a:p>
        </p:txBody>
      </p:sp>
      <p:sp>
        <p:nvSpPr>
          <p:cNvPr id="4" name="Slide Number Placeholder 3"/>
          <p:cNvSpPr>
            <a:spLocks noGrp="1"/>
          </p:cNvSpPr>
          <p:nvPr>
            <p:ph type="sldNum" sz="quarter" idx="10"/>
          </p:nvPr>
        </p:nvSpPr>
        <p:spPr/>
        <p:txBody>
          <a:bodyPr/>
          <a:lstStyle/>
          <a:p>
            <a:fld id="{8D108E0C-C80F-46A0-AB3C-01512C8F590B}" type="slidenum">
              <a:rPr lang="en-GB" smtClean="0"/>
              <a:t>5</a:t>
            </a:fld>
            <a:endParaRPr lang="en-GB" dirty="0"/>
          </a:p>
        </p:txBody>
      </p:sp>
    </p:spTree>
    <p:extLst>
      <p:ext uri="{BB962C8B-B14F-4D97-AF65-F5344CB8AC3E}">
        <p14:creationId xmlns:p14="http://schemas.microsoft.com/office/powerpoint/2010/main" val="346612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 Katz published some research recently (2020) into this around children’s experience of post separation abuse and found that there were </a:t>
            </a:r>
          </a:p>
          <a:p>
            <a:endParaRPr lang="en-GB" dirty="0"/>
          </a:p>
          <a:p>
            <a:r>
              <a:rPr lang="en-GB" dirty="0"/>
              <a:t>Dangerous fathers – banging on doors, graffiti on house etc.  Clearly had significant impact on children</a:t>
            </a:r>
          </a:p>
          <a:p>
            <a:endParaRPr lang="en-GB" dirty="0"/>
          </a:p>
          <a:p>
            <a:r>
              <a:rPr lang="en-GB" dirty="0"/>
              <a:t>‘Admirable’ fathering – when a coercive controlling perpetrator presents as admirable to professionals, schools, social workers etc all part of the plan to control and continue to abuse survivor.</a:t>
            </a:r>
          </a:p>
          <a:p>
            <a:endParaRPr lang="en-GB" dirty="0"/>
          </a:p>
          <a:p>
            <a:r>
              <a:rPr lang="en-GB" dirty="0"/>
              <a:t>More difficult to see than the overt frightening stuff like banging on doors etc but just as harmful for children, made children feel frightened and sad and coerced them into continuing relationships with them that was emotionally harmful to them</a:t>
            </a:r>
          </a:p>
          <a:p>
            <a:endParaRPr lang="en-GB" dirty="0"/>
          </a:p>
          <a:p>
            <a:r>
              <a:rPr lang="en-GB" dirty="0"/>
              <a:t>‘Omnipresent fathers’ – the constant negative presence of perpetrators in children’s lives, children in a continual state of worry and anxiety.</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131E5C2-1CFF-45C5-98DB-7953064F9847}" type="slidenum">
              <a:rPr lang="en-GB" smtClean="0"/>
              <a:t>6</a:t>
            </a:fld>
            <a:endParaRPr lang="en-GB"/>
          </a:p>
        </p:txBody>
      </p:sp>
    </p:spTree>
    <p:extLst>
      <p:ext uri="{BB962C8B-B14F-4D97-AF65-F5344CB8AC3E}">
        <p14:creationId xmlns:p14="http://schemas.microsoft.com/office/powerpoint/2010/main" val="209821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562" y="4471792"/>
            <a:ext cx="5420638" cy="3529208"/>
          </a:xfrm>
        </p:spPr>
        <p:txBody>
          <a:bodyPr/>
          <a:lstStyle/>
          <a:p>
            <a:endParaRPr lang="en-GB" dirty="0"/>
          </a:p>
          <a:p>
            <a:r>
              <a:rPr lang="en-GB" dirty="0"/>
              <a:t>Bit about S&amp;T – rolling out across Sheffield (not the </a:t>
            </a:r>
            <a:r>
              <a:rPr lang="en-GB"/>
              <a:t>whole region)</a:t>
            </a:r>
            <a:endParaRPr lang="en-GB" dirty="0"/>
          </a:p>
          <a:p>
            <a:endParaRPr lang="en-GB" dirty="0"/>
          </a:p>
          <a:p>
            <a:r>
              <a:rPr lang="en-GB" dirty="0"/>
              <a:t>When thinking about impact of DA (including CCB) on children, need to look beyond trauma and physical safety and assess how the family functions.</a:t>
            </a:r>
          </a:p>
          <a:p>
            <a:r>
              <a:rPr lang="en-GB" dirty="0"/>
              <a:t>Start by understanding perpetrating DA as a parenting choice then is linked to the children</a:t>
            </a:r>
          </a:p>
          <a:p>
            <a:r>
              <a:rPr lang="en-GB" dirty="0"/>
              <a:t>Need to think about past and present harm caused by perpetrator.</a:t>
            </a:r>
          </a:p>
          <a:p>
            <a:r>
              <a:rPr lang="en-GB" dirty="0"/>
              <a:t>Having wider domains of impact ensures that we are linking perpetrator’s pattern of abuse to issues we usually attribute to survivors (school attendance/housing instability/financial issues etc)</a:t>
            </a:r>
          </a:p>
          <a:p>
            <a:endParaRPr lang="en-GB" dirty="0"/>
          </a:p>
          <a:p>
            <a:r>
              <a:rPr lang="en-GB" dirty="0"/>
              <a:t>Keeps impact of domestic abuse in present, even if it is seen as a ‘historic’ issue</a:t>
            </a:r>
          </a:p>
        </p:txBody>
      </p:sp>
      <p:sp>
        <p:nvSpPr>
          <p:cNvPr id="4" name="Slide Number Placeholder 3"/>
          <p:cNvSpPr>
            <a:spLocks noGrp="1"/>
          </p:cNvSpPr>
          <p:nvPr>
            <p:ph type="sldNum" sz="quarter" idx="5"/>
          </p:nvPr>
        </p:nvSpPr>
        <p:spPr/>
        <p:txBody>
          <a:bodyPr/>
          <a:lstStyle/>
          <a:p>
            <a:fld id="{C131E5C2-1CFF-45C5-98DB-7953064F9847}" type="slidenum">
              <a:rPr lang="en-GB" smtClean="0"/>
              <a:t>7</a:t>
            </a:fld>
            <a:endParaRPr lang="en-GB"/>
          </a:p>
        </p:txBody>
      </p:sp>
    </p:spTree>
    <p:extLst>
      <p:ext uri="{BB962C8B-B14F-4D97-AF65-F5344CB8AC3E}">
        <p14:creationId xmlns:p14="http://schemas.microsoft.com/office/powerpoint/2010/main" val="9954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1E5C2-1CFF-45C5-98DB-7953064F98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900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74826F-70D7-0447-8890-334D4693178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CC2C2-E6F0-E943-94E6-E3729CF93C60}" type="slidenum">
              <a:rPr lang="en-US" smtClean="0"/>
              <a:t>‹#›</a:t>
            </a:fld>
            <a:endParaRPr lang="en-US"/>
          </a:p>
        </p:txBody>
      </p:sp>
      <p:pic>
        <p:nvPicPr>
          <p:cNvPr id="8" name="Picture 7">
            <a:extLst>
              <a:ext uri="{FF2B5EF4-FFF2-40B4-BE49-F238E27FC236}">
                <a16:creationId xmlns:a16="http://schemas.microsoft.com/office/drawing/2014/main" xmlns="" id="{B18E7250-E955-0340-84EF-76BC9D0DDAFB}"/>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4004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4826F-70D7-0447-8890-334D4693178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421900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4826F-70D7-0447-8890-334D4693178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2216642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205883-EEFA-984A-B50A-CB75302AAF4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8A13018-1F49-F94D-80E8-C0D1B7E56AF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AA9087-43B9-7740-93F6-7BAF42CDEC0F}"/>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5" name="Footer Placeholder 4">
            <a:extLst>
              <a:ext uri="{FF2B5EF4-FFF2-40B4-BE49-F238E27FC236}">
                <a16:creationId xmlns:a16="http://schemas.microsoft.com/office/drawing/2014/main" xmlns="" id="{8D93774B-C557-0246-8174-DE13D6CF3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E82CFA-F0A8-8440-ABCD-C7DDDB3637EF}"/>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928123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9AA55-D6DB-BC41-AA30-D11925D605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4AEEA1D6-89B3-5C49-ADBC-F7403008B33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1D8A374-DC1E-F947-80DF-625141C1656A}"/>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5" name="Footer Placeholder 4">
            <a:extLst>
              <a:ext uri="{FF2B5EF4-FFF2-40B4-BE49-F238E27FC236}">
                <a16:creationId xmlns:a16="http://schemas.microsoft.com/office/drawing/2014/main" xmlns="" id="{B949DCFA-D012-FC41-9A45-55E6C6D35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AA8940-B421-8547-AEB8-53281E32E9F2}"/>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88312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5DC956-2F76-EE4A-963E-3CD0B7908A3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BADF64B-F786-1A4A-84BF-790C21123E8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293A62A-47C5-A04A-93DF-A0812D19EE42}"/>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5" name="Footer Placeholder 4">
            <a:extLst>
              <a:ext uri="{FF2B5EF4-FFF2-40B4-BE49-F238E27FC236}">
                <a16:creationId xmlns:a16="http://schemas.microsoft.com/office/drawing/2014/main" xmlns="" id="{CE1C3BE5-3EC1-E148-9DB3-9937D8F1D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263177-9FF4-BF4C-B7FD-8D193933C8A1}"/>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177397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B7B28-14BD-464D-BC3D-A34BEDA6C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93D9BA-8D66-A848-A6A9-83240DB23FC3}"/>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300C818-882A-1341-8EF0-C9E3DE980241}"/>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68F396F-5036-4E4C-9147-768410F47A48}"/>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6" name="Footer Placeholder 5">
            <a:extLst>
              <a:ext uri="{FF2B5EF4-FFF2-40B4-BE49-F238E27FC236}">
                <a16:creationId xmlns:a16="http://schemas.microsoft.com/office/drawing/2014/main" xmlns="" id="{E51FEC17-4CE0-104B-B2A2-D92924218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5245571-10ED-6848-8545-927C3E80DEEF}"/>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1422060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A8DA4-0EE4-DC4A-8EEA-10A5A8CFDE4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E6837DB-46F7-A643-99E9-1A1930539A5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1719BF7-7D08-664F-BF2E-3BA91C512F2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E1700C0-1D32-FF46-8324-8DBB79B199C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F21E4C3-F5FE-6C4A-B8D3-EF51D52E3EC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8014A47-87B0-824B-8746-8F664FEEB0FB}"/>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8" name="Footer Placeholder 7">
            <a:extLst>
              <a:ext uri="{FF2B5EF4-FFF2-40B4-BE49-F238E27FC236}">
                <a16:creationId xmlns:a16="http://schemas.microsoft.com/office/drawing/2014/main" xmlns="" id="{FCC362DB-B258-E440-AD48-FD2DD924D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50758CE-B8DB-1048-A832-3CB94726AF52}"/>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1309901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C2F728-BE06-6445-8942-FD63B3D2C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B276A1F-8140-3E4E-9628-C36E9F4812CB}"/>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4" name="Footer Placeholder 3">
            <a:extLst>
              <a:ext uri="{FF2B5EF4-FFF2-40B4-BE49-F238E27FC236}">
                <a16:creationId xmlns:a16="http://schemas.microsoft.com/office/drawing/2014/main" xmlns="" id="{DAEB74C3-76B9-4744-AA51-898DDB4AE3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7372627-FC26-614B-9763-268355CF97D5}"/>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2560626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A0998F-EE98-8D44-B5C5-DA5BAC64E05A}"/>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3" name="Footer Placeholder 2">
            <a:extLst>
              <a:ext uri="{FF2B5EF4-FFF2-40B4-BE49-F238E27FC236}">
                <a16:creationId xmlns:a16="http://schemas.microsoft.com/office/drawing/2014/main" xmlns="" id="{C8D5B829-DB6F-094A-AB5A-1A80965E7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C3D25E7-B9E2-3949-A5D3-0F831C2708A2}"/>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2288653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A01D9-00C5-2447-91B6-7D0FF08238D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4CED520-5DEC-0243-86DF-C84452AF4C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603CAFA-A227-B242-B35E-CC6F52EC49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B5B97B0-A062-7B49-AB2C-B7F81B98177E}"/>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6" name="Footer Placeholder 5">
            <a:extLst>
              <a:ext uri="{FF2B5EF4-FFF2-40B4-BE49-F238E27FC236}">
                <a16:creationId xmlns:a16="http://schemas.microsoft.com/office/drawing/2014/main" xmlns="" id="{E2882A7B-89B5-114A-A011-A875AF40A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318574-DD2B-9649-AF68-F5C9BB5DEB8F}"/>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29307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4826F-70D7-0447-8890-334D4693178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613792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AE86DD-83D6-6145-9B72-7FAB28CD5C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3540B3-CBA5-5D43-9F52-0106DDB84BC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616FE3B-A674-8A49-9EA2-56D4AE4368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377E630-0E39-984B-AE6B-ADD2D3E88AC8}"/>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6" name="Footer Placeholder 5">
            <a:extLst>
              <a:ext uri="{FF2B5EF4-FFF2-40B4-BE49-F238E27FC236}">
                <a16:creationId xmlns:a16="http://schemas.microsoft.com/office/drawing/2014/main" xmlns="" id="{5F89F8B7-28DC-AF44-85DB-0B2329112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C0AF20-FDE1-9A4E-8DFE-2E46B446C132}"/>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4201638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E383C-9842-DB4A-BDA9-78061AFF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15CBDC8-4B26-CA41-B6BC-851080EE33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70E8F4-3C6E-894C-AB27-59EC6670CEA7}"/>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5" name="Footer Placeholder 4">
            <a:extLst>
              <a:ext uri="{FF2B5EF4-FFF2-40B4-BE49-F238E27FC236}">
                <a16:creationId xmlns:a16="http://schemas.microsoft.com/office/drawing/2014/main" xmlns="" id="{6194650A-EC1A-D94B-A950-47B865D4D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4F8F50-5E6E-844E-BFB4-2B7AC592EFD8}"/>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1319028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A463620-DEE0-974E-A83E-013A26FA2E0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EA0F2A-5954-C24C-BB31-024009170FD3}"/>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77834A-1A23-CD41-8949-548BA13A6647}"/>
              </a:ext>
            </a:extLst>
          </p:cNvPr>
          <p:cNvSpPr>
            <a:spLocks noGrp="1"/>
          </p:cNvSpPr>
          <p:nvPr>
            <p:ph type="dt" sz="half" idx="10"/>
          </p:nvPr>
        </p:nvSpPr>
        <p:spPr/>
        <p:txBody>
          <a:bodyPr/>
          <a:lstStyle/>
          <a:p>
            <a:fld id="{BF3682A2-D42C-5345-A5B5-B467F465C680}" type="datetimeFigureOut">
              <a:rPr lang="en-US" smtClean="0"/>
              <a:t>2/3/2022</a:t>
            </a:fld>
            <a:endParaRPr lang="en-US"/>
          </a:p>
        </p:txBody>
      </p:sp>
      <p:sp>
        <p:nvSpPr>
          <p:cNvPr id="5" name="Footer Placeholder 4">
            <a:extLst>
              <a:ext uri="{FF2B5EF4-FFF2-40B4-BE49-F238E27FC236}">
                <a16:creationId xmlns:a16="http://schemas.microsoft.com/office/drawing/2014/main" xmlns="" id="{1AE3ED0B-0CCE-604A-B643-507E15852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2B0972-F30D-B844-A5AE-119F088BF05F}"/>
              </a:ext>
            </a:extLst>
          </p:cNvPr>
          <p:cNvSpPr>
            <a:spLocks noGrp="1"/>
          </p:cNvSpPr>
          <p:nvPr>
            <p:ph type="sldNum" sz="quarter" idx="12"/>
          </p:nvPr>
        </p:nvSpPr>
        <p:spPr/>
        <p:txBody>
          <a:bodyPr/>
          <a:lstStyle/>
          <a:p>
            <a:fld id="{E838C477-110A-5C43-9444-542D4C9D67CD}" type="slidenum">
              <a:rPr lang="en-US" smtClean="0"/>
              <a:t>‹#›</a:t>
            </a:fld>
            <a:endParaRPr lang="en-US"/>
          </a:p>
        </p:txBody>
      </p:sp>
    </p:spTree>
    <p:extLst>
      <p:ext uri="{BB962C8B-B14F-4D97-AF65-F5344CB8AC3E}">
        <p14:creationId xmlns:p14="http://schemas.microsoft.com/office/powerpoint/2010/main" val="4269215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67770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52215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74826F-70D7-0447-8890-334D4693178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290707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74826F-70D7-0447-8890-334D46931785}"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10442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74826F-70D7-0447-8890-334D46931785}"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42218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74826F-70D7-0447-8890-334D46931785}"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365606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4826F-70D7-0447-8890-334D46931785}"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320985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74826F-70D7-0447-8890-334D46931785}"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69536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74826F-70D7-0447-8890-334D46931785}"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CC2C2-E6F0-E943-94E6-E3729CF93C60}" type="slidenum">
              <a:rPr lang="en-US" smtClean="0"/>
              <a:t>‹#›</a:t>
            </a:fld>
            <a:endParaRPr lang="en-US"/>
          </a:p>
        </p:txBody>
      </p:sp>
    </p:spTree>
    <p:extLst>
      <p:ext uri="{BB962C8B-B14F-4D97-AF65-F5344CB8AC3E}">
        <p14:creationId xmlns:p14="http://schemas.microsoft.com/office/powerpoint/2010/main" val="377063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AA55798-A77C-C54F-A184-89CC69BB6D9E}"/>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4826F-70D7-0447-8890-334D46931785}" type="datetimeFigureOut">
              <a:rPr lang="en-US" smtClean="0"/>
              <a:t>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CC2C2-E6F0-E943-94E6-E3729CF93C60}" type="slidenum">
              <a:rPr lang="en-US" smtClean="0"/>
              <a:t>‹#›</a:t>
            </a:fld>
            <a:endParaRPr lang="en-US"/>
          </a:p>
        </p:txBody>
      </p:sp>
    </p:spTree>
    <p:extLst>
      <p:ext uri="{BB962C8B-B14F-4D97-AF65-F5344CB8AC3E}">
        <p14:creationId xmlns:p14="http://schemas.microsoft.com/office/powerpoint/2010/main" val="4143493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741213-47F7-0648-895D-66628C130B6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239899A-B3A8-7C4B-9E2B-4221E8BD79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AE07C-EBD1-5846-A9B5-C7711A997D7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682A2-D42C-5345-A5B5-B467F465C680}" type="datetimeFigureOut">
              <a:rPr lang="en-US" smtClean="0"/>
              <a:t>2/3/2022</a:t>
            </a:fld>
            <a:endParaRPr lang="en-US"/>
          </a:p>
        </p:txBody>
      </p:sp>
      <p:sp>
        <p:nvSpPr>
          <p:cNvPr id="5" name="Footer Placeholder 4">
            <a:extLst>
              <a:ext uri="{FF2B5EF4-FFF2-40B4-BE49-F238E27FC236}">
                <a16:creationId xmlns:a16="http://schemas.microsoft.com/office/drawing/2014/main" xmlns="" id="{E3220104-641E-BA46-A022-473E5C86C42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3EFE710-BE0A-A048-A74E-4A585829CFA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8C477-110A-5C43-9444-542D4C9D67CD}" type="slidenum">
              <a:rPr lang="en-US" smtClean="0"/>
              <a:t>‹#›</a:t>
            </a:fld>
            <a:endParaRPr lang="en-US"/>
          </a:p>
        </p:txBody>
      </p:sp>
    </p:spTree>
    <p:extLst>
      <p:ext uri="{BB962C8B-B14F-4D97-AF65-F5344CB8AC3E}">
        <p14:creationId xmlns:p14="http://schemas.microsoft.com/office/powerpoint/2010/main" val="263160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1000">
              <a:schemeClr val="bg1">
                <a:alpha val="0"/>
              </a:schemeClr>
            </a:gs>
            <a:gs pos="100000">
              <a:schemeClr val="accent5">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457200" y="6208190"/>
            <a:ext cx="822960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 y="0"/>
            <a:ext cx="9143999" cy="6858000"/>
          </a:xfrm>
          <a:prstGeom prst="rect">
            <a:avLst/>
          </a:prstGeom>
          <a:noFill/>
          <a:ln w="63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pic>
        <p:nvPicPr>
          <p:cNvPr id="7" name="Google Shape;11;p1">
            <a:extLst>
              <a:ext uri="{FF2B5EF4-FFF2-40B4-BE49-F238E27FC236}">
                <a16:creationId xmlns:a16="http://schemas.microsoft.com/office/drawing/2014/main" xmlns="" id="{B4750333-15F6-44ED-A88E-C349649747DD}"/>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8229196" y="6261140"/>
            <a:ext cx="457604" cy="440228"/>
          </a:xfrm>
          <a:prstGeom prst="rect">
            <a:avLst/>
          </a:prstGeom>
          <a:noFill/>
          <a:ln>
            <a:noFill/>
          </a:ln>
        </p:spPr>
      </p:pic>
      <p:sp>
        <p:nvSpPr>
          <p:cNvPr id="10" name="Google Shape;12;p1">
            <a:extLst>
              <a:ext uri="{FF2B5EF4-FFF2-40B4-BE49-F238E27FC236}">
                <a16:creationId xmlns:a16="http://schemas.microsoft.com/office/drawing/2014/main" xmlns="" id="{F5B921F9-1CDB-4C91-8A4B-00DB865D4F9F}"/>
              </a:ext>
            </a:extLst>
          </p:cNvPr>
          <p:cNvSpPr txBox="1"/>
          <p:nvPr userDrawn="1"/>
        </p:nvSpPr>
        <p:spPr>
          <a:xfrm>
            <a:off x="457199" y="6438357"/>
            <a:ext cx="7771997" cy="2106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900" i="1" kern="1200" dirty="0">
                <a:solidFill>
                  <a:schemeClr val="tx1"/>
                </a:solidFill>
                <a:effectLst/>
                <a:latin typeface="+mn-lt"/>
                <a:ea typeface="+mn-ea"/>
                <a:cs typeface="+mn-cs"/>
              </a:rPr>
              <a:t>© Copyright 2019 Safe &amp; Together Institute. All rights reserved. Do not reproduce without permission. </a:t>
            </a:r>
            <a:r>
              <a:rPr lang="en-US" sz="900" dirty="0">
                <a:latin typeface="Arial Narrow"/>
                <a:cs typeface="Arial Narrow"/>
              </a:rPr>
              <a:t>| SafeandtTogetherInstitute.com | @</a:t>
            </a:r>
            <a:r>
              <a:rPr lang="en-US" sz="900" dirty="0" err="1">
                <a:latin typeface="Arial Narrow"/>
                <a:cs typeface="Arial Narrow"/>
              </a:rPr>
              <a:t>SafeandTogether</a:t>
            </a:r>
            <a:endParaRPr sz="9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7679672"/>
      </p:ext>
    </p:extLst>
  </p:cSld>
  <p:clrMap bg1="lt1" tx1="dk1" bg2="lt2" tx2="dk2" accent1="accent1" accent2="accent2" accent3="accent3" accent4="accent4" accent5="accent5" accent6="accent6" hlink="hlink" folHlink="folHlink"/>
  <p:sldLayoutIdLst>
    <p:sldLayoutId id="2147483685" r:id="rId1"/>
    <p:sldLayoutId id="2147483686" r:id="rId2"/>
  </p:sldLayoutIdLst>
  <p:transition spd="slow">
    <p:fade/>
  </p:transition>
  <p:hf sldNum="0"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b="1"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www.legislation.gov.uk/ukpga/2021/17/section/2/enacted" TargetMode="External"/><Relationship Id="rId7" Type="http://schemas.openxmlformats.org/officeDocument/2006/relationships/hyperlink" Target="https://onlinelibrary.wiley.com/doi/10.1002/car.2611"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researchgate.net/publication/281633706_Beyond_the_Physical_Incident_Model_How_Children_Living_with_Domestic_Violence_are_Harmed_By_and_Resist_Regimes_of_Coercive_Control" TargetMode="External"/><Relationship Id="rId5" Type="http://schemas.openxmlformats.org/officeDocument/2006/relationships/hyperlink" Target="https://safeandtogetherinstitute.com/" TargetMode="External"/><Relationship Id="rId4" Type="http://schemas.openxmlformats.org/officeDocument/2006/relationships/hyperlink" Target="https://www.idas.org.uk/wp-content/uploads/2020/03/REPORT-Domestic-Abuse-and-Family-Court-DAWSA-201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0CB9F-4FB9-5043-AF32-DC5F29196401}"/>
              </a:ext>
            </a:extLst>
          </p:cNvPr>
          <p:cNvSpPr>
            <a:spLocks noGrp="1"/>
          </p:cNvSpPr>
          <p:nvPr>
            <p:ph type="ctrTitle"/>
          </p:nvPr>
        </p:nvSpPr>
        <p:spPr>
          <a:xfrm>
            <a:off x="685800" y="1588770"/>
            <a:ext cx="7772400" cy="2387600"/>
          </a:xfrm>
        </p:spPr>
        <p:txBody>
          <a:bodyPr>
            <a:normAutofit fontScale="90000"/>
          </a:bodyPr>
          <a:lstStyle/>
          <a:p>
            <a:r>
              <a:rPr lang="en-US" b="1" dirty="0">
                <a:solidFill>
                  <a:srgbClr val="7030A0"/>
                </a:solidFill>
              </a:rPr>
              <a:t>Coercive Control and its Impact on Children</a:t>
            </a:r>
          </a:p>
        </p:txBody>
      </p:sp>
    </p:spTree>
    <p:extLst>
      <p:ext uri="{BB962C8B-B14F-4D97-AF65-F5344CB8AC3E}">
        <p14:creationId xmlns:p14="http://schemas.microsoft.com/office/powerpoint/2010/main" val="289019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75"/>
            <a:ext cx="7886700" cy="1325563"/>
          </a:xfrm>
        </p:spPr>
        <p:txBody>
          <a:bodyPr/>
          <a:lstStyle/>
          <a:p>
            <a:pPr algn="ctr"/>
            <a:r>
              <a:rPr lang="en-GB" b="1" dirty="0">
                <a:solidFill>
                  <a:srgbClr val="7030A0"/>
                </a:solidFill>
              </a:rPr>
              <a:t>Domestic Abuse Act 2021</a:t>
            </a:r>
          </a:p>
        </p:txBody>
      </p:sp>
      <p:sp>
        <p:nvSpPr>
          <p:cNvPr id="3" name="Content Placeholder 2"/>
          <p:cNvSpPr>
            <a:spLocks noGrp="1"/>
          </p:cNvSpPr>
          <p:nvPr>
            <p:ph idx="1"/>
          </p:nvPr>
        </p:nvSpPr>
        <p:spPr>
          <a:xfrm>
            <a:off x="628650" y="1282858"/>
            <a:ext cx="7886700" cy="4690270"/>
          </a:xfrm>
        </p:spPr>
        <p:txBody>
          <a:bodyPr>
            <a:normAutofit fontScale="55000" lnSpcReduction="20000"/>
          </a:bodyPr>
          <a:lstStyle/>
          <a:p>
            <a:pPr marL="0" indent="0" algn="l">
              <a:buNone/>
            </a:pPr>
            <a:r>
              <a:rPr lang="en-GB" b="0" i="0" dirty="0">
                <a:solidFill>
                  <a:srgbClr val="000000"/>
                </a:solidFill>
                <a:effectLst/>
                <a:latin typeface="arial" panose="020B0604020202020204" pitchFamily="34" charset="0"/>
              </a:rPr>
              <a:t>Behaviour of a person (“A”) towards another person (“B”) is “domestic abuse” if—</a:t>
            </a:r>
          </a:p>
          <a:p>
            <a:pPr marL="0" indent="0" algn="l">
              <a:buNone/>
            </a:pPr>
            <a:endParaRPr lang="en-GB" b="0" i="0" dirty="0">
              <a:solidFill>
                <a:srgbClr val="000000"/>
              </a:solidFill>
              <a:effectLst/>
              <a:latin typeface="arial" panose="020B0604020202020204" pitchFamily="34" charset="0"/>
            </a:endParaRPr>
          </a:p>
          <a:p>
            <a:pPr lvl="1"/>
            <a:r>
              <a:rPr lang="en-GB" b="0" i="0" dirty="0">
                <a:solidFill>
                  <a:srgbClr val="000000"/>
                </a:solidFill>
                <a:effectLst/>
                <a:latin typeface="arial" panose="020B0604020202020204" pitchFamily="34" charset="0"/>
              </a:rPr>
              <a:t>A and B are each aged 16 or over and are </a:t>
            </a:r>
            <a:r>
              <a:rPr lang="en-GB" b="1" i="0" dirty="0">
                <a:solidFill>
                  <a:srgbClr val="000000"/>
                </a:solidFill>
                <a:effectLst/>
                <a:latin typeface="arial" panose="020B0604020202020204" pitchFamily="34" charset="0"/>
              </a:rPr>
              <a:t>personally connected </a:t>
            </a:r>
            <a:r>
              <a:rPr lang="en-GB" b="0" i="0" dirty="0">
                <a:solidFill>
                  <a:srgbClr val="000000"/>
                </a:solidFill>
                <a:effectLst/>
                <a:latin typeface="arial" panose="020B0604020202020204" pitchFamily="34" charset="0"/>
              </a:rPr>
              <a:t>to each other, and</a:t>
            </a:r>
          </a:p>
          <a:p>
            <a:pPr lvl="1"/>
            <a:r>
              <a:rPr lang="en-GB" b="0" i="0" dirty="0">
                <a:solidFill>
                  <a:srgbClr val="000000"/>
                </a:solidFill>
                <a:effectLst/>
                <a:latin typeface="arial" panose="020B0604020202020204" pitchFamily="34" charset="0"/>
              </a:rPr>
              <a:t>the behaviour is abusive.</a:t>
            </a:r>
          </a:p>
          <a:p>
            <a:pPr marL="457200" lvl="1" indent="0">
              <a:buNone/>
            </a:pPr>
            <a:endParaRPr lang="en-GB" b="0" i="0" dirty="0">
              <a:solidFill>
                <a:srgbClr val="000000"/>
              </a:solidFill>
              <a:effectLst/>
              <a:latin typeface="arial" panose="020B0604020202020204" pitchFamily="34" charset="0"/>
            </a:endParaRPr>
          </a:p>
          <a:p>
            <a:pPr marL="0" indent="0" algn="l">
              <a:buNone/>
            </a:pPr>
            <a:r>
              <a:rPr lang="en-GB" b="0" i="0" dirty="0">
                <a:solidFill>
                  <a:srgbClr val="000000"/>
                </a:solidFill>
                <a:effectLst/>
                <a:latin typeface="arial" panose="020B0604020202020204" pitchFamily="34" charset="0"/>
              </a:rPr>
              <a:t>Behaviour is “abusive” if it consists of any of the following—</a:t>
            </a:r>
          </a:p>
          <a:p>
            <a:pPr marL="0" indent="0" algn="l">
              <a:buNone/>
            </a:pPr>
            <a:endParaRPr lang="en-GB" b="0" i="0" dirty="0">
              <a:solidFill>
                <a:srgbClr val="000000"/>
              </a:solidFill>
              <a:effectLst/>
              <a:latin typeface="arial" panose="020B0604020202020204" pitchFamily="34" charset="0"/>
            </a:endParaRPr>
          </a:p>
          <a:p>
            <a:pPr lvl="1"/>
            <a:r>
              <a:rPr lang="en-GB" b="0" i="0" dirty="0">
                <a:solidFill>
                  <a:srgbClr val="000000"/>
                </a:solidFill>
                <a:effectLst/>
                <a:latin typeface="arial" panose="020B0604020202020204" pitchFamily="34" charset="0"/>
              </a:rPr>
              <a:t>physical or sexual abuse;</a:t>
            </a:r>
          </a:p>
          <a:p>
            <a:pPr lvl="1"/>
            <a:r>
              <a:rPr lang="en-GB" b="0" i="0" dirty="0">
                <a:solidFill>
                  <a:srgbClr val="000000"/>
                </a:solidFill>
                <a:effectLst/>
                <a:latin typeface="arial" panose="020B0604020202020204" pitchFamily="34" charset="0"/>
              </a:rPr>
              <a:t>violent or threatening behaviour;</a:t>
            </a:r>
          </a:p>
          <a:p>
            <a:pPr lvl="1"/>
            <a:r>
              <a:rPr lang="en-GB" b="0" i="0" dirty="0">
                <a:solidFill>
                  <a:srgbClr val="000000"/>
                </a:solidFill>
                <a:effectLst/>
                <a:latin typeface="arial" panose="020B0604020202020204" pitchFamily="34" charset="0"/>
              </a:rPr>
              <a:t>controlling or coercive behaviour;</a:t>
            </a:r>
          </a:p>
          <a:p>
            <a:pPr lvl="1"/>
            <a:r>
              <a:rPr lang="en-GB" b="0" i="0" dirty="0">
                <a:solidFill>
                  <a:srgbClr val="000000"/>
                </a:solidFill>
                <a:effectLst/>
                <a:latin typeface="arial" panose="020B0604020202020204" pitchFamily="34" charset="0"/>
              </a:rPr>
              <a:t>economic abuse;</a:t>
            </a:r>
          </a:p>
          <a:p>
            <a:pPr lvl="1"/>
            <a:r>
              <a:rPr lang="en-GB" b="0" i="0" dirty="0">
                <a:solidFill>
                  <a:srgbClr val="000000"/>
                </a:solidFill>
                <a:effectLst/>
                <a:latin typeface="arial" panose="020B0604020202020204" pitchFamily="34" charset="0"/>
              </a:rPr>
              <a:t>psychological, emotional or other abuse;</a:t>
            </a:r>
          </a:p>
          <a:p>
            <a:pPr marL="0" indent="0" algn="just">
              <a:buNone/>
            </a:pPr>
            <a:endParaRPr lang="en-GB" b="0" i="0" dirty="0">
              <a:solidFill>
                <a:srgbClr val="000000"/>
              </a:solidFill>
              <a:effectLst/>
              <a:latin typeface="arial" panose="020B0604020202020204" pitchFamily="34" charset="0"/>
            </a:endParaRPr>
          </a:p>
          <a:p>
            <a:pPr marL="0" indent="0" algn="just">
              <a:buNone/>
            </a:pPr>
            <a:r>
              <a:rPr lang="en-GB" dirty="0">
                <a:solidFill>
                  <a:srgbClr val="000000"/>
                </a:solidFill>
                <a:latin typeface="arial" panose="020B0604020202020204" pitchFamily="34" charset="0"/>
              </a:rPr>
              <a:t>I</a:t>
            </a:r>
            <a:r>
              <a:rPr lang="en-GB" b="0" i="0" dirty="0">
                <a:solidFill>
                  <a:srgbClr val="000000"/>
                </a:solidFill>
                <a:effectLst/>
                <a:latin typeface="arial" panose="020B0604020202020204" pitchFamily="34" charset="0"/>
              </a:rPr>
              <a:t>t does not matter whether the behaviour consists of a single incident or a course of conduct</a:t>
            </a:r>
          </a:p>
          <a:p>
            <a:pPr marL="0" indent="0" algn="just">
              <a:buNone/>
            </a:pPr>
            <a:endParaRPr lang="en-GB" dirty="0">
              <a:solidFill>
                <a:srgbClr val="000000"/>
              </a:solidFill>
              <a:latin typeface="arial" panose="020B0604020202020204" pitchFamily="34" charset="0"/>
            </a:endParaRPr>
          </a:p>
          <a:p>
            <a:pPr marL="0" indent="0">
              <a:buNone/>
            </a:pPr>
            <a:r>
              <a:rPr lang="en-GB" b="1" dirty="0"/>
              <a:t>The Act recognises children who experience domestic abuse at home as victims in their own right</a:t>
            </a:r>
            <a:endParaRPr lang="en-GB" dirty="0"/>
          </a:p>
        </p:txBody>
      </p:sp>
    </p:spTree>
    <p:extLst>
      <p:ext uri="{BB962C8B-B14F-4D97-AF65-F5344CB8AC3E}">
        <p14:creationId xmlns:p14="http://schemas.microsoft.com/office/powerpoint/2010/main" val="1818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Graphical user interface, website&#10;&#10;Description automatically generated"/>
          <p:cNvPicPr>
            <a:picLocks noGrp="1" noChangeAspect="1"/>
          </p:cNvPicPr>
          <p:nvPr>
            <p:ph idx="1"/>
          </p:nvPr>
        </p:nvPicPr>
        <p:blipFill rotWithShape="1">
          <a:blip r:embed="rId3"/>
          <a:srcRect l="24698" t="44907" r="22018" b="16238"/>
          <a:stretch/>
        </p:blipFill>
        <p:spPr>
          <a:xfrm>
            <a:off x="4140200" y="642938"/>
            <a:ext cx="4475163" cy="2716213"/>
          </a:xfrm>
          <a:prstGeom prst="rect">
            <a:avLst/>
          </a:prstGeom>
        </p:spPr>
      </p:pic>
      <p:pic>
        <p:nvPicPr>
          <p:cNvPr id="5" name="Content Placeholder 3" descr="Graphical user interface, text&#10;&#10;Description automatically generated">
            <a:extLst>
              <a:ext uri="{FF2B5EF4-FFF2-40B4-BE49-F238E27FC236}">
                <a16:creationId xmlns:a16="http://schemas.microsoft.com/office/drawing/2014/main" xmlns="" id="{B53C62DC-3D72-4447-9AD6-038AF95F10C4}"/>
              </a:ext>
            </a:extLst>
          </p:cNvPr>
          <p:cNvPicPr>
            <a:picLocks noChangeAspect="1"/>
          </p:cNvPicPr>
          <p:nvPr/>
        </p:nvPicPr>
        <p:blipFill rotWithShape="1">
          <a:blip r:embed="rId4"/>
          <a:srcRect l="23625" t="34974" r="20517" b="17185"/>
          <a:stretch/>
        </p:blipFill>
        <p:spPr>
          <a:xfrm>
            <a:off x="4140200" y="3427413"/>
            <a:ext cx="4475163" cy="2789238"/>
          </a:xfrm>
          <a:prstGeom prst="rect">
            <a:avLst/>
          </a:prstGeom>
        </p:spPr>
      </p:pic>
      <p:sp>
        <p:nvSpPr>
          <p:cNvPr id="2" name="Title 1"/>
          <p:cNvSpPr>
            <a:spLocks noGrp="1"/>
          </p:cNvSpPr>
          <p:nvPr>
            <p:ph type="title"/>
          </p:nvPr>
        </p:nvSpPr>
        <p:spPr>
          <a:xfrm>
            <a:off x="238126" y="811161"/>
            <a:ext cx="2892220" cy="5403370"/>
          </a:xfrm>
        </p:spPr>
        <p:txBody>
          <a:bodyPr vert="horz" lIns="91440" tIns="45720" rIns="91440" bIns="45720" rtlCol="0">
            <a:normAutofit/>
          </a:bodyPr>
          <a:lstStyle/>
          <a:p>
            <a:pPr algn="ctr"/>
            <a:r>
              <a:rPr lang="en-US" b="1" dirty="0">
                <a:solidFill>
                  <a:srgbClr val="FFFFFF"/>
                </a:solidFill>
              </a:rPr>
              <a:t>What is coercive control ?</a:t>
            </a:r>
          </a:p>
        </p:txBody>
      </p:sp>
    </p:spTree>
    <p:extLst>
      <p:ext uri="{BB962C8B-B14F-4D97-AF65-F5344CB8AC3E}">
        <p14:creationId xmlns:p14="http://schemas.microsoft.com/office/powerpoint/2010/main" val="294347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7030A0"/>
                </a:solidFill>
              </a:rPr>
              <a:t>Dictator</a:t>
            </a:r>
            <a:r>
              <a:rPr lang="en-GB" b="1" dirty="0"/>
              <a:t> </a:t>
            </a:r>
            <a:r>
              <a:rPr lang="en-GB" b="1" dirty="0">
                <a:solidFill>
                  <a:srgbClr val="7030A0"/>
                </a:solidFill>
              </a:rPr>
              <a:t>Island</a:t>
            </a:r>
          </a:p>
        </p:txBody>
      </p:sp>
      <p:sp>
        <p:nvSpPr>
          <p:cNvPr id="3" name="Content Placeholder 2"/>
          <p:cNvSpPr>
            <a:spLocks noGrp="1"/>
          </p:cNvSpPr>
          <p:nvPr>
            <p:ph idx="1"/>
          </p:nvPr>
        </p:nvSpPr>
        <p:spPr>
          <a:xfrm>
            <a:off x="503577" y="4379053"/>
            <a:ext cx="2907437" cy="1634492"/>
          </a:xfrm>
        </p:spPr>
        <p:txBody>
          <a:bodyPr>
            <a:normAutofit fontScale="92500"/>
          </a:bodyPr>
          <a:lstStyle/>
          <a:p>
            <a:pPr marL="0" indent="0" algn="ctr">
              <a:buNone/>
            </a:pPr>
            <a:r>
              <a:rPr lang="en-GB" i="1" dirty="0">
                <a:solidFill>
                  <a:srgbClr val="002060"/>
                </a:solidFill>
              </a:rPr>
              <a:t>What would you do if you lived on this island/what are your choices?</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039" y="2078517"/>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4647" y="1690688"/>
            <a:ext cx="2614474" cy="1815882"/>
          </a:xfrm>
          <a:prstGeom prst="rect">
            <a:avLst/>
          </a:prstGeom>
          <a:noFill/>
        </p:spPr>
        <p:txBody>
          <a:bodyPr wrap="square" rtlCol="0">
            <a:spAutoFit/>
          </a:bodyPr>
          <a:lstStyle/>
          <a:p>
            <a:pPr algn="ctr"/>
            <a:r>
              <a:rPr lang="en-GB" sz="2800" i="1" dirty="0">
                <a:solidFill>
                  <a:srgbClr val="FF0000"/>
                </a:solidFill>
              </a:rPr>
              <a:t>On this island, what might the dictator control?</a:t>
            </a:r>
          </a:p>
        </p:txBody>
      </p:sp>
      <p:sp>
        <p:nvSpPr>
          <p:cNvPr id="5" name="TextBox 4"/>
          <p:cNvSpPr txBox="1"/>
          <p:nvPr/>
        </p:nvSpPr>
        <p:spPr>
          <a:xfrm>
            <a:off x="5841507" y="1597981"/>
            <a:ext cx="2752077" cy="1938992"/>
          </a:xfrm>
          <a:prstGeom prst="rect">
            <a:avLst/>
          </a:prstGeom>
          <a:noFill/>
        </p:spPr>
        <p:txBody>
          <a:bodyPr wrap="square" rtlCol="0">
            <a:spAutoFit/>
          </a:bodyPr>
          <a:lstStyle/>
          <a:p>
            <a:pPr algn="ctr"/>
            <a:r>
              <a:rPr lang="en-US" sz="2400" i="1" dirty="0">
                <a:solidFill>
                  <a:srgbClr val="00B050"/>
                </a:solidFill>
              </a:rPr>
              <a:t>What might the repercussions be if the dictator finds out about your plans to escape?</a:t>
            </a:r>
            <a:endParaRPr lang="en-GB" sz="2400" i="1" dirty="0">
              <a:solidFill>
                <a:srgbClr val="00B050"/>
              </a:solidFill>
            </a:endParaRPr>
          </a:p>
        </p:txBody>
      </p:sp>
      <p:sp>
        <p:nvSpPr>
          <p:cNvPr id="6" name="TextBox 5"/>
          <p:cNvSpPr txBox="1"/>
          <p:nvPr/>
        </p:nvSpPr>
        <p:spPr>
          <a:xfrm>
            <a:off x="4492101" y="4065973"/>
            <a:ext cx="4287915" cy="2092881"/>
          </a:xfrm>
          <a:prstGeom prst="rect">
            <a:avLst/>
          </a:prstGeom>
          <a:noFill/>
        </p:spPr>
        <p:txBody>
          <a:bodyPr wrap="square" rtlCol="0">
            <a:spAutoFit/>
          </a:bodyPr>
          <a:lstStyle/>
          <a:p>
            <a:pPr algn="ctr"/>
            <a:r>
              <a:rPr lang="en-US" sz="2800" i="1" dirty="0"/>
              <a:t>What might the consequences be for you if you do manage to escape the dictator? </a:t>
            </a:r>
          </a:p>
          <a:p>
            <a:endParaRPr lang="en-GB" dirty="0"/>
          </a:p>
        </p:txBody>
      </p:sp>
    </p:spTree>
    <p:extLst>
      <p:ext uri="{BB962C8B-B14F-4D97-AF65-F5344CB8AC3E}">
        <p14:creationId xmlns:p14="http://schemas.microsoft.com/office/powerpoint/2010/main" val="34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7030A0"/>
                </a:solidFill>
              </a:rPr>
              <a:t>Children’s Experiences of Coercive Control </a:t>
            </a:r>
          </a:p>
        </p:txBody>
      </p:sp>
      <p:sp>
        <p:nvSpPr>
          <p:cNvPr id="3" name="Content Placeholder 2"/>
          <p:cNvSpPr>
            <a:spLocks noGrp="1"/>
          </p:cNvSpPr>
          <p:nvPr>
            <p:ph idx="1"/>
          </p:nvPr>
        </p:nvSpPr>
        <p:spPr>
          <a:xfrm>
            <a:off x="457200" y="1001806"/>
            <a:ext cx="8229600" cy="5124357"/>
          </a:xfrm>
        </p:spPr>
        <p:txBody>
          <a:bodyPr>
            <a:normAutofit/>
          </a:bodyPr>
          <a:lstStyle/>
          <a:p>
            <a:pPr marL="0" indent="0">
              <a:buNone/>
            </a:pPr>
            <a:endParaRPr lang="en-GB" dirty="0"/>
          </a:p>
          <a:p>
            <a:pPr marL="0" indent="0">
              <a:buNone/>
            </a:pPr>
            <a:endParaRPr lang="en-GB" dirty="0">
              <a:solidFill>
                <a:schemeClr val="tx2"/>
              </a:solidFill>
            </a:endParaRPr>
          </a:p>
          <a:p>
            <a:pPr marL="0" indent="0">
              <a:buNone/>
            </a:pPr>
            <a:r>
              <a:rPr lang="en-GB" dirty="0">
                <a:solidFill>
                  <a:schemeClr val="tx2"/>
                </a:solidFill>
              </a:rPr>
              <a:t>“...in the families where physical violence was not a regular feature of perpetrators’/fathers’ abuse of mothers…data suggested that children had experienced the same negative impacts as those who had lived with frequent and sometimes severe physical violence.”</a:t>
            </a:r>
          </a:p>
          <a:p>
            <a:pPr marL="0" indent="0">
              <a:buNone/>
            </a:pPr>
            <a:endParaRPr lang="en-GB" dirty="0">
              <a:solidFill>
                <a:schemeClr val="tx2"/>
              </a:solidFill>
            </a:endParaRPr>
          </a:p>
          <a:p>
            <a:pPr marL="0" indent="0">
              <a:buNone/>
            </a:pPr>
            <a:r>
              <a:rPr lang="en-GB" i="1" dirty="0">
                <a:solidFill>
                  <a:schemeClr val="tx2"/>
                </a:solidFill>
              </a:rPr>
              <a:t>(E Katz, 2015)</a:t>
            </a:r>
          </a:p>
        </p:txBody>
      </p:sp>
    </p:spTree>
    <p:extLst>
      <p:ext uri="{BB962C8B-B14F-4D97-AF65-F5344CB8AC3E}">
        <p14:creationId xmlns:p14="http://schemas.microsoft.com/office/powerpoint/2010/main" val="146187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91C19-FB94-465B-8FEA-5044C7B84721}"/>
              </a:ext>
            </a:extLst>
          </p:cNvPr>
          <p:cNvSpPr>
            <a:spLocks noGrp="1"/>
          </p:cNvSpPr>
          <p:nvPr>
            <p:ph type="title"/>
          </p:nvPr>
        </p:nvSpPr>
        <p:spPr/>
        <p:txBody>
          <a:bodyPr/>
          <a:lstStyle/>
          <a:p>
            <a:pPr algn="ctr"/>
            <a:r>
              <a:rPr lang="en-GB" b="1" dirty="0">
                <a:solidFill>
                  <a:srgbClr val="7030A0"/>
                </a:solidFill>
              </a:rPr>
              <a:t>Post Separation Abuse</a:t>
            </a:r>
          </a:p>
        </p:txBody>
      </p:sp>
      <p:sp>
        <p:nvSpPr>
          <p:cNvPr id="3" name="Content Placeholder 2">
            <a:extLst>
              <a:ext uri="{FF2B5EF4-FFF2-40B4-BE49-F238E27FC236}">
                <a16:creationId xmlns:a16="http://schemas.microsoft.com/office/drawing/2014/main" xmlns="" id="{23E4EDD1-5E48-4BFA-AC4C-A5288384913E}"/>
              </a:ext>
            </a:extLst>
          </p:cNvPr>
          <p:cNvSpPr>
            <a:spLocks noGrp="1"/>
          </p:cNvSpPr>
          <p:nvPr>
            <p:ph idx="1"/>
          </p:nvPr>
        </p:nvSpPr>
        <p:spPr>
          <a:xfrm>
            <a:off x="628650" y="1437005"/>
            <a:ext cx="7886700" cy="4351338"/>
          </a:xfrm>
        </p:spPr>
        <p:txBody>
          <a:bodyPr>
            <a:normAutofit lnSpcReduction="10000"/>
          </a:bodyPr>
          <a:lstStyle/>
          <a:p>
            <a:r>
              <a:rPr lang="en-GB" dirty="0"/>
              <a:t>Separation does not mean the abuse stops, children continue to be harmed</a:t>
            </a:r>
          </a:p>
          <a:p>
            <a:endParaRPr lang="en-GB" dirty="0"/>
          </a:p>
          <a:p>
            <a:r>
              <a:rPr lang="en-GB" dirty="0"/>
              <a:t>Perpetrator’s continue to make children’s lives frightening and unpredictable</a:t>
            </a:r>
          </a:p>
          <a:p>
            <a:endParaRPr lang="en-GB" dirty="0"/>
          </a:p>
          <a:p>
            <a:r>
              <a:rPr lang="en-GB" dirty="0"/>
              <a:t>Survivors often feel ‘under siege’ for many years from omnipresent perpetrators and have little to no space for action, especially in the court arena</a:t>
            </a:r>
          </a:p>
        </p:txBody>
      </p:sp>
    </p:spTree>
    <p:extLst>
      <p:ext uri="{BB962C8B-B14F-4D97-AF65-F5344CB8AC3E}">
        <p14:creationId xmlns:p14="http://schemas.microsoft.com/office/powerpoint/2010/main" val="181385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1" y="123282"/>
            <a:ext cx="8229599" cy="1072443"/>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Century Gothic"/>
                <a:ea typeface="+mj-ea"/>
                <a:cs typeface="Century Gothic"/>
              </a:defRPr>
            </a:lvl1p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4500" b="0" i="0" u="none" strike="noStrike" kern="1200" cap="none" spc="0" normalizeH="0" baseline="0" noProof="0" dirty="0">
                <a:ln>
                  <a:noFill/>
                </a:ln>
                <a:solidFill>
                  <a:srgbClr val="0074BA"/>
                </a:solidFill>
                <a:effectLst/>
                <a:uLnTx/>
                <a:uFillTx/>
                <a:latin typeface="Century Gothic"/>
                <a:ea typeface="+mj-ea"/>
              </a:rPr>
              <a:t>Multiple Pathways to Harm</a:t>
            </a:r>
          </a:p>
        </p:txBody>
      </p:sp>
      <p:grpSp>
        <p:nvGrpSpPr>
          <p:cNvPr id="2" name="Group 1">
            <a:extLst>
              <a:ext uri="{FF2B5EF4-FFF2-40B4-BE49-F238E27FC236}">
                <a16:creationId xmlns:a16="http://schemas.microsoft.com/office/drawing/2014/main" xmlns="" id="{3D480F2F-140B-4BC4-8DE8-4D6CE9D755E1}"/>
              </a:ext>
            </a:extLst>
          </p:cNvPr>
          <p:cNvGrpSpPr/>
          <p:nvPr/>
        </p:nvGrpSpPr>
        <p:grpSpPr>
          <a:xfrm>
            <a:off x="508000" y="1100668"/>
            <a:ext cx="8334022" cy="5101166"/>
            <a:chOff x="508000" y="1100668"/>
            <a:chExt cx="8334022" cy="5101166"/>
          </a:xfrm>
        </p:grpSpPr>
        <p:sp>
          <p:nvSpPr>
            <p:cNvPr id="3" name="Rectangle 2">
              <a:extLst>
                <a:ext uri="{FF2B5EF4-FFF2-40B4-BE49-F238E27FC236}">
                  <a16:creationId xmlns:a16="http://schemas.microsoft.com/office/drawing/2014/main" xmlns="" id="{699CCDA2-67EA-41AD-8607-DC81CE4C0002}"/>
                </a:ext>
              </a:extLst>
            </p:cNvPr>
            <p:cNvSpPr/>
            <p:nvPr/>
          </p:nvSpPr>
          <p:spPr>
            <a:xfrm>
              <a:off x="508000" y="1100668"/>
              <a:ext cx="8334022" cy="5101166"/>
            </a:xfrm>
            <a:prstGeom prst="rect">
              <a:avLst/>
            </a:prstGeom>
            <a:ln>
              <a:noFill/>
            </a:ln>
          </p:spPr>
        </p:sp>
        <p:sp>
          <p:nvSpPr>
            <p:cNvPr id="5" name="Shape 4">
              <a:extLst>
                <a:ext uri="{FF2B5EF4-FFF2-40B4-BE49-F238E27FC236}">
                  <a16:creationId xmlns:a16="http://schemas.microsoft.com/office/drawing/2014/main" xmlns="" id="{08CD7808-AC17-430A-ACD0-863229A28D1E}"/>
                </a:ext>
              </a:extLst>
            </p:cNvPr>
            <p:cNvSpPr/>
            <p:nvPr/>
          </p:nvSpPr>
          <p:spPr>
            <a:xfrm rot="4215483">
              <a:off x="1595590" y="1204824"/>
              <a:ext cx="3945725" cy="4594635"/>
            </a:xfrm>
            <a:prstGeom prst="swooshArrow">
              <a:avLst>
                <a:gd name="adj1" fmla="val 16310"/>
                <a:gd name="adj2" fmla="val 3137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Oval 7">
              <a:extLst>
                <a:ext uri="{FF2B5EF4-FFF2-40B4-BE49-F238E27FC236}">
                  <a16:creationId xmlns:a16="http://schemas.microsoft.com/office/drawing/2014/main" xmlns="" id="{EBCCB45D-FE4C-4166-AD03-A2C7214E5DCF}"/>
                </a:ext>
              </a:extLst>
            </p:cNvPr>
            <p:cNvSpPr/>
            <p:nvPr/>
          </p:nvSpPr>
          <p:spPr>
            <a:xfrm>
              <a:off x="4532829" y="3578817"/>
              <a:ext cx="111205" cy="111205"/>
            </a:xfrm>
            <a:prstGeom prst="ellipse">
              <a:avLst/>
            </a:prstGeom>
            <a:noFill/>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rgbClr r="0" g="0" b="0"/>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xmlns="" id="{40F93EC6-4ED5-4724-8349-A7C0AAD89379}"/>
                </a:ext>
              </a:extLst>
            </p:cNvPr>
            <p:cNvSpPr/>
            <p:nvPr/>
          </p:nvSpPr>
          <p:spPr>
            <a:xfrm>
              <a:off x="5311365" y="3959349"/>
              <a:ext cx="164729" cy="176445"/>
            </a:xfrm>
            <a:prstGeom prst="ellipse">
              <a:avLst/>
            </a:prstGeom>
            <a:noFill/>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rgbClr r="0" g="0" b="0"/>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xmlns="" id="{A0715D3C-8F22-4C8F-A059-37FE07AC81EA}"/>
                </a:ext>
              </a:extLst>
            </p:cNvPr>
            <p:cNvSpPr/>
            <p:nvPr/>
          </p:nvSpPr>
          <p:spPr>
            <a:xfrm>
              <a:off x="5026219" y="4051366"/>
              <a:ext cx="111205" cy="111205"/>
            </a:xfrm>
            <a:prstGeom prst="ellipse">
              <a:avLst/>
            </a:prstGeom>
            <a:noFill/>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rgbClr r="0" g="0" b="0"/>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B9A7EE47-54CB-4060-8A1A-950DDAEA9667}"/>
                </a:ext>
              </a:extLst>
            </p:cNvPr>
            <p:cNvSpPr/>
            <p:nvPr/>
          </p:nvSpPr>
          <p:spPr>
            <a:xfrm>
              <a:off x="708424" y="1241772"/>
              <a:ext cx="3579947" cy="1494437"/>
            </a:xfrm>
            <a:custGeom>
              <a:avLst/>
              <a:gdLst>
                <a:gd name="connsiteX0" fmla="*/ 0 w 3579947"/>
                <a:gd name="connsiteY0" fmla="*/ 0 h 1494437"/>
                <a:gd name="connsiteX1" fmla="*/ 3579947 w 3579947"/>
                <a:gd name="connsiteY1" fmla="*/ 0 h 1494437"/>
                <a:gd name="connsiteX2" fmla="*/ 3579947 w 3579947"/>
                <a:gd name="connsiteY2" fmla="*/ 1494437 h 1494437"/>
                <a:gd name="connsiteX3" fmla="*/ 0 w 3579947"/>
                <a:gd name="connsiteY3" fmla="*/ 1494437 h 1494437"/>
                <a:gd name="connsiteX4" fmla="*/ 0 w 3579947"/>
                <a:gd name="connsiteY4" fmla="*/ 0 h 149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947" h="1494437">
                  <a:moveTo>
                    <a:pt x="0" y="0"/>
                  </a:moveTo>
                  <a:lnTo>
                    <a:pt x="3579947" y="0"/>
                  </a:lnTo>
                  <a:lnTo>
                    <a:pt x="3579947" y="1494437"/>
                  </a:lnTo>
                  <a:lnTo>
                    <a:pt x="0" y="1494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marR="0" lvl="0" indent="0" algn="l" defTabSz="889000" rtl="0" eaLnBrk="1" fontAlgn="auto" latinLnBrk="0" hangingPunct="1">
                <a:lnSpc>
                  <a:spcPct val="90000"/>
                </a:lnSpc>
                <a:spcBef>
                  <a:spcPct val="0"/>
                </a:spcBef>
                <a:spcAft>
                  <a:spcPts val="300"/>
                </a:spcAft>
                <a:buClrTx/>
                <a:buSzTx/>
                <a:buFontTx/>
                <a:buNone/>
                <a:tabLst/>
                <a:defRPr/>
              </a:pPr>
              <a:r>
                <a:rPr kumimoji="0" lang="en-US" sz="2000" b="0" i="0" u="none" strike="noStrike" kern="1200" cap="none" spc="0" normalizeH="0" baseline="0" noProof="0" dirty="0">
                  <a:ln>
                    <a:noFill/>
                  </a:ln>
                  <a:solidFill>
                    <a:srgbClr val="BB0000"/>
                  </a:solidFill>
                  <a:effectLst/>
                  <a:uLnTx/>
                  <a:uFillTx/>
                  <a:latin typeface="Myriad Pro" panose="020B0503030403020204" pitchFamily="34" charset="0"/>
                  <a:ea typeface="+mn-ea"/>
                  <a:cs typeface="Arial Black"/>
                </a:rPr>
                <a:t>Perpetrator’s Pattern</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Coercive control towards adult survivor</a:t>
              </a:r>
            </a:p>
            <a:p>
              <a:pPr marL="171450" marR="0" lvl="1" indent="-171450" algn="l" defTabSz="711200" rtl="0" eaLnBrk="1" fontAlgn="auto" latinLnBrk="0" hangingPunct="1">
                <a:lnSpc>
                  <a:spcPct val="9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Actions taken to harm children</a:t>
              </a:r>
            </a:p>
          </p:txBody>
        </p:sp>
        <p:sp>
          <p:nvSpPr>
            <p:cNvPr id="12" name="Freeform: Shape 11">
              <a:extLst>
                <a:ext uri="{FF2B5EF4-FFF2-40B4-BE49-F238E27FC236}">
                  <a16:creationId xmlns:a16="http://schemas.microsoft.com/office/drawing/2014/main" xmlns="" id="{35B96979-29EE-4131-8323-62A7297D0C70}"/>
                </a:ext>
              </a:extLst>
            </p:cNvPr>
            <p:cNvSpPr/>
            <p:nvPr/>
          </p:nvSpPr>
          <p:spPr>
            <a:xfrm>
              <a:off x="4388879" y="1573352"/>
              <a:ext cx="3061787" cy="1292300"/>
            </a:xfrm>
            <a:custGeom>
              <a:avLst/>
              <a:gdLst>
                <a:gd name="connsiteX0" fmla="*/ 0 w 3061787"/>
                <a:gd name="connsiteY0" fmla="*/ 0 h 1292300"/>
                <a:gd name="connsiteX1" fmla="*/ 3061787 w 3061787"/>
                <a:gd name="connsiteY1" fmla="*/ 0 h 1292300"/>
                <a:gd name="connsiteX2" fmla="*/ 3061787 w 3061787"/>
                <a:gd name="connsiteY2" fmla="*/ 1292300 h 1292300"/>
                <a:gd name="connsiteX3" fmla="*/ 0 w 3061787"/>
                <a:gd name="connsiteY3" fmla="*/ 1292300 h 1292300"/>
                <a:gd name="connsiteX4" fmla="*/ 0 w 3061787"/>
                <a:gd name="connsiteY4" fmla="*/ 0 h 129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787" h="1292300">
                  <a:moveTo>
                    <a:pt x="0" y="0"/>
                  </a:moveTo>
                  <a:lnTo>
                    <a:pt x="3061787" y="0"/>
                  </a:lnTo>
                  <a:lnTo>
                    <a:pt x="3061787" y="1292300"/>
                  </a:lnTo>
                  <a:lnTo>
                    <a:pt x="0" y="12923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Arial"/>
                </a:rPr>
                <a:t>Children’s Trauma &amp; Safety</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Victim of physical abuse</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Seeing, hearing or learning about the violence</a:t>
              </a:r>
            </a:p>
          </p:txBody>
        </p:sp>
        <p:sp>
          <p:nvSpPr>
            <p:cNvPr id="13" name="Freeform: Shape 12">
              <a:extLst>
                <a:ext uri="{FF2B5EF4-FFF2-40B4-BE49-F238E27FC236}">
                  <a16:creationId xmlns:a16="http://schemas.microsoft.com/office/drawing/2014/main" xmlns="" id="{2D52A1ED-3E0F-4852-922A-3C483FE32468}"/>
                </a:ext>
              </a:extLst>
            </p:cNvPr>
            <p:cNvSpPr/>
            <p:nvPr/>
          </p:nvSpPr>
          <p:spPr>
            <a:xfrm>
              <a:off x="1049956" y="3039521"/>
              <a:ext cx="2530719" cy="1994213"/>
            </a:xfrm>
            <a:custGeom>
              <a:avLst/>
              <a:gdLst>
                <a:gd name="connsiteX0" fmla="*/ 0 w 2530719"/>
                <a:gd name="connsiteY0" fmla="*/ 0 h 1994213"/>
                <a:gd name="connsiteX1" fmla="*/ 2530719 w 2530719"/>
                <a:gd name="connsiteY1" fmla="*/ 0 h 1994213"/>
                <a:gd name="connsiteX2" fmla="*/ 2530719 w 2530719"/>
                <a:gd name="connsiteY2" fmla="*/ 1994213 h 1994213"/>
                <a:gd name="connsiteX3" fmla="*/ 0 w 2530719"/>
                <a:gd name="connsiteY3" fmla="*/ 1994213 h 1994213"/>
                <a:gd name="connsiteX4" fmla="*/ 0 w 2530719"/>
                <a:gd name="connsiteY4" fmla="*/ 0 h 199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719" h="1994213">
                  <a:moveTo>
                    <a:pt x="0" y="0"/>
                  </a:moveTo>
                  <a:lnTo>
                    <a:pt x="2530719" y="0"/>
                  </a:lnTo>
                  <a:lnTo>
                    <a:pt x="2530719" y="1994213"/>
                  </a:lnTo>
                  <a:lnTo>
                    <a:pt x="0" y="1994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Arial"/>
                </a:rPr>
                <a:t>Effect on Partner’s Parenting</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Depression, PTSD, anxiety, substance abuse</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Loss of authority</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Energy goes to </a:t>
              </a:r>
              <a:b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b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addressing perpetrator instead of children </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Interference with day to day routine and basic care</a:t>
              </a:r>
            </a:p>
          </p:txBody>
        </p:sp>
        <p:sp>
          <p:nvSpPr>
            <p:cNvPr id="14" name="Freeform: Shape 13">
              <a:extLst>
                <a:ext uri="{FF2B5EF4-FFF2-40B4-BE49-F238E27FC236}">
                  <a16:creationId xmlns:a16="http://schemas.microsoft.com/office/drawing/2014/main" xmlns="" id="{10BFA1D7-01D4-4099-90BA-647A626FFEA9}"/>
                </a:ext>
              </a:extLst>
            </p:cNvPr>
            <p:cNvSpPr/>
            <p:nvPr/>
          </p:nvSpPr>
          <p:spPr>
            <a:xfrm>
              <a:off x="6510149" y="2731218"/>
              <a:ext cx="2182292" cy="1987348"/>
            </a:xfrm>
            <a:custGeom>
              <a:avLst/>
              <a:gdLst>
                <a:gd name="connsiteX0" fmla="*/ 0 w 2182292"/>
                <a:gd name="connsiteY0" fmla="*/ 0 h 1987348"/>
                <a:gd name="connsiteX1" fmla="*/ 2182292 w 2182292"/>
                <a:gd name="connsiteY1" fmla="*/ 0 h 1987348"/>
                <a:gd name="connsiteX2" fmla="*/ 2182292 w 2182292"/>
                <a:gd name="connsiteY2" fmla="*/ 1987348 h 1987348"/>
                <a:gd name="connsiteX3" fmla="*/ 0 w 2182292"/>
                <a:gd name="connsiteY3" fmla="*/ 1987348 h 1987348"/>
                <a:gd name="connsiteX4" fmla="*/ 0 w 2182292"/>
                <a:gd name="connsiteY4" fmla="*/ 0 h 1987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292" h="1987348">
                  <a:moveTo>
                    <a:pt x="0" y="0"/>
                  </a:moveTo>
                  <a:lnTo>
                    <a:pt x="2182292" y="0"/>
                  </a:lnTo>
                  <a:lnTo>
                    <a:pt x="2182292" y="1987348"/>
                  </a:lnTo>
                  <a:lnTo>
                    <a:pt x="0" y="19873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Arial"/>
                </a:rPr>
                <a:t>Effects on Family Ecology</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Loss of income</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Housing instability</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Loss of contact with extended family</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Educational and social disruptions</a:t>
              </a:r>
            </a:p>
          </p:txBody>
        </p:sp>
        <p:sp>
          <p:nvSpPr>
            <p:cNvPr id="15" name="Freeform: Shape 14">
              <a:extLst>
                <a:ext uri="{FF2B5EF4-FFF2-40B4-BE49-F238E27FC236}">
                  <a16:creationId xmlns:a16="http://schemas.microsoft.com/office/drawing/2014/main" xmlns="" id="{22821DD6-9594-4538-940D-3E769F15DD52}"/>
                </a:ext>
              </a:extLst>
            </p:cNvPr>
            <p:cNvSpPr/>
            <p:nvPr/>
          </p:nvSpPr>
          <p:spPr>
            <a:xfrm>
              <a:off x="4607804" y="4895207"/>
              <a:ext cx="4234217" cy="1204095"/>
            </a:xfrm>
            <a:custGeom>
              <a:avLst/>
              <a:gdLst>
                <a:gd name="connsiteX0" fmla="*/ 0 w 4234217"/>
                <a:gd name="connsiteY0" fmla="*/ 0 h 1204095"/>
                <a:gd name="connsiteX1" fmla="*/ 4234217 w 4234217"/>
                <a:gd name="connsiteY1" fmla="*/ 0 h 1204095"/>
                <a:gd name="connsiteX2" fmla="*/ 4234217 w 4234217"/>
                <a:gd name="connsiteY2" fmla="*/ 1204095 h 1204095"/>
                <a:gd name="connsiteX3" fmla="*/ 0 w 4234217"/>
                <a:gd name="connsiteY3" fmla="*/ 1204095 h 1204095"/>
                <a:gd name="connsiteX4" fmla="*/ 0 w 4234217"/>
                <a:gd name="connsiteY4" fmla="*/ 0 h 120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4217" h="1204095">
                  <a:moveTo>
                    <a:pt x="0" y="0"/>
                  </a:moveTo>
                  <a:lnTo>
                    <a:pt x="4234217" y="0"/>
                  </a:lnTo>
                  <a:lnTo>
                    <a:pt x="4234217" y="1204095"/>
                  </a:lnTo>
                  <a:lnTo>
                    <a:pt x="0" y="12040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marR="0" lvl="0" indent="0" algn="l" defTabSz="889000" rtl="0" eaLnBrk="1" fontAlgn="auto" latinLnBrk="0" hangingPunct="1">
                <a:lnSpc>
                  <a:spcPct val="90000"/>
                </a:lnSpc>
                <a:spcBef>
                  <a:spcPct val="0"/>
                </a:spcBef>
                <a:spcAft>
                  <a:spcPts val="300"/>
                </a:spcAft>
                <a:buClrTx/>
                <a:buSzTx/>
                <a:buFontTx/>
                <a:buNone/>
                <a:tabLst/>
                <a:defRPr/>
              </a:pPr>
              <a:r>
                <a:rPr kumimoji="0" lang="en-US" sz="2000" b="0" i="0" u="none" strike="noStrike" kern="1200" cap="none" spc="0" normalizeH="0" baseline="0" noProof="0" dirty="0">
                  <a:ln>
                    <a:noFill/>
                  </a:ln>
                  <a:solidFill>
                    <a:srgbClr val="BB0000"/>
                  </a:solidFill>
                  <a:effectLst/>
                  <a:uLnTx/>
                  <a:uFillTx/>
                  <a:latin typeface="Myriad Pro" panose="020B0503030403020204" pitchFamily="34" charset="0"/>
                  <a:ea typeface="+mn-ea"/>
                  <a:cs typeface="Arial Black"/>
                </a:rPr>
                <a:t>Harm to Child</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err="1">
                  <a:ln>
                    <a:noFill/>
                  </a:ln>
                  <a:solidFill>
                    <a:prstClr val="black">
                      <a:hueOff val="0"/>
                      <a:satOff val="0"/>
                      <a:lumOff val="0"/>
                      <a:alphaOff val="0"/>
                    </a:prstClr>
                  </a:solidFill>
                  <a:effectLst/>
                  <a:uLnTx/>
                  <a:uFillTx/>
                  <a:latin typeface="Myriad Pro" panose="020B0503030403020204" pitchFamily="34" charset="0"/>
                  <a:ea typeface="+mn-ea"/>
                  <a:cs typeface="+mn-cs"/>
                </a:rPr>
                <a:t>Behavioural</a:t>
              </a: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 Emotional, Social, Educational</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Developmental</a:t>
              </a:r>
            </a:p>
            <a:p>
              <a:pPr marL="171450" marR="0" lvl="1" indent="-171450" algn="l" defTabSz="711200" rtl="0" eaLnBrk="1" fontAlgn="auto" latinLnBrk="0" hangingPunct="1">
                <a:lnSpc>
                  <a:spcPct val="90000"/>
                </a:lnSpc>
                <a:spcBef>
                  <a:spcPct val="0"/>
                </a:spcBef>
                <a:spcAft>
                  <a:spcPts val="30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Myriad Pro" panose="020B0503030403020204" pitchFamily="34" charset="0"/>
                  <a:ea typeface="+mn-ea"/>
                  <a:cs typeface="+mn-cs"/>
                </a:rPr>
                <a:t>Physical Injury</a:t>
              </a:r>
            </a:p>
          </p:txBody>
        </p:sp>
      </p:grpSp>
      <p:cxnSp>
        <p:nvCxnSpPr>
          <p:cNvPr id="7" name="Straight Connector 6"/>
          <p:cNvCxnSpPr/>
          <p:nvPr/>
        </p:nvCxnSpPr>
        <p:spPr>
          <a:xfrm>
            <a:off x="457200" y="890926"/>
            <a:ext cx="8229600" cy="1"/>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22827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91C19-FB94-465B-8FEA-5044C7B84721}"/>
              </a:ext>
            </a:extLst>
          </p:cNvPr>
          <p:cNvSpPr>
            <a:spLocks noGrp="1"/>
          </p:cNvSpPr>
          <p:nvPr>
            <p:ph type="title"/>
          </p:nvPr>
        </p:nvSpPr>
        <p:spPr/>
        <p:txBody>
          <a:bodyPr/>
          <a:lstStyle/>
          <a:p>
            <a:r>
              <a:rPr lang="en-GB" b="1" dirty="0">
                <a:solidFill>
                  <a:srgbClr val="7030A0"/>
                </a:solidFill>
              </a:rPr>
              <a:t>References and Further Reading</a:t>
            </a:r>
          </a:p>
        </p:txBody>
      </p:sp>
      <p:sp>
        <p:nvSpPr>
          <p:cNvPr id="3" name="Content Placeholder 2">
            <a:extLst>
              <a:ext uri="{FF2B5EF4-FFF2-40B4-BE49-F238E27FC236}">
                <a16:creationId xmlns:a16="http://schemas.microsoft.com/office/drawing/2014/main" xmlns="" id="{23E4EDD1-5E48-4BFA-AC4C-A5288384913E}"/>
              </a:ext>
            </a:extLst>
          </p:cNvPr>
          <p:cNvSpPr>
            <a:spLocks noGrp="1"/>
          </p:cNvSpPr>
          <p:nvPr>
            <p:ph idx="1"/>
          </p:nvPr>
        </p:nvSpPr>
        <p:spPr/>
        <p:txBody>
          <a:bodyPr>
            <a:normAutofit fontScale="92500" lnSpcReduction="10000"/>
          </a:bodyPr>
          <a:lstStyle/>
          <a:p>
            <a:pPr marL="0" indent="0">
              <a:buNone/>
            </a:pPr>
            <a:r>
              <a:rPr lang="en-GB" sz="1700" dirty="0">
                <a:hlinkClick r:id="rId3"/>
              </a:rPr>
              <a:t>Domestic Abuse Act 2021 (legislation.gov.uk)</a:t>
            </a:r>
            <a:endParaRPr lang="en-GB" sz="1700" dirty="0"/>
          </a:p>
          <a:p>
            <a:pPr marL="0" indent="0">
              <a:buNone/>
            </a:pPr>
            <a:endParaRPr lang="en-GB" sz="1700" dirty="0"/>
          </a:p>
          <a:p>
            <a:pPr marL="0" indent="0">
              <a:buNone/>
            </a:pPr>
            <a:r>
              <a:rPr lang="en-GB" sz="1700" dirty="0">
                <a:hlinkClick r:id="rId4"/>
              </a:rPr>
              <a:t>REPORT-Domestic-Abuse-and-Family-Court-DAWSA-2019.pdf (idas.org.uk)</a:t>
            </a:r>
            <a:endParaRPr lang="en-GB" sz="1700" dirty="0"/>
          </a:p>
          <a:p>
            <a:pPr marL="0" indent="0">
              <a:buNone/>
            </a:pPr>
            <a:endParaRPr lang="en-GB" sz="1700" dirty="0">
              <a:hlinkClick r:id="rId5"/>
            </a:endParaRPr>
          </a:p>
          <a:p>
            <a:pPr marL="0" indent="0">
              <a:buNone/>
            </a:pPr>
            <a:r>
              <a:rPr lang="en-GB" sz="1700" dirty="0">
                <a:hlinkClick r:id="rId5"/>
              </a:rPr>
              <a:t>HOME - Safe &amp; Together Institute </a:t>
            </a:r>
          </a:p>
          <a:p>
            <a:pPr marL="0" indent="0">
              <a:buNone/>
            </a:pPr>
            <a:r>
              <a:rPr lang="en-GB" sz="1700" dirty="0">
                <a:hlinkClick r:id="rId5"/>
              </a:rPr>
              <a:t>(safeandtogetherinstitute.com)</a:t>
            </a:r>
            <a:endParaRPr lang="en-GB" sz="1700" dirty="0"/>
          </a:p>
          <a:p>
            <a:pPr marL="0" indent="0">
              <a:buNone/>
            </a:pPr>
            <a:endParaRPr lang="en-GB" sz="1700" dirty="0"/>
          </a:p>
          <a:p>
            <a:pPr marL="0" indent="0">
              <a:buNone/>
            </a:pPr>
            <a:r>
              <a:rPr lang="en-GB" sz="1700" dirty="0"/>
              <a:t> </a:t>
            </a:r>
            <a:r>
              <a:rPr lang="en-GB" sz="1700" dirty="0">
                <a:hlinkClick r:id="rId6"/>
              </a:rPr>
              <a:t>https://www.researchgate.net/publication/281633706_Beyond_the_Physical_Incident_Model_How_Children_Living_with_Domestic_Violence_are_Harmed_By_and_Resist_Regimes_of_Coercive_Control</a:t>
            </a:r>
            <a:endParaRPr lang="en-GB" sz="1700" dirty="0"/>
          </a:p>
          <a:p>
            <a:pPr marL="0" indent="0">
              <a:buNone/>
            </a:pPr>
            <a:endParaRPr lang="en-GB" sz="1700" dirty="0"/>
          </a:p>
          <a:p>
            <a:pPr marL="0" indent="0">
              <a:buNone/>
            </a:pPr>
            <a:r>
              <a:rPr lang="en-GB" sz="1700" dirty="0"/>
              <a:t>Katz, Emma, Anna </a:t>
            </a:r>
            <a:r>
              <a:rPr lang="en-GB" sz="1700" dirty="0" err="1"/>
              <a:t>Nikupeteri</a:t>
            </a:r>
            <a:r>
              <a:rPr lang="en-GB" sz="1700" dirty="0"/>
              <a:t> and </a:t>
            </a:r>
            <a:r>
              <a:rPr lang="en-GB" sz="1700" dirty="0" err="1"/>
              <a:t>Merja</a:t>
            </a:r>
            <a:r>
              <a:rPr lang="en-GB" sz="1700" dirty="0"/>
              <a:t> </a:t>
            </a:r>
            <a:r>
              <a:rPr lang="en-GB" sz="1700" dirty="0" err="1"/>
              <a:t>Laitinen</a:t>
            </a:r>
            <a:r>
              <a:rPr lang="en-GB" sz="1700" dirty="0"/>
              <a:t> (2020) When Coercive Control Continues to Harm Children: Post-Separation Fathering, Stalking, and Domestic Violence. </a:t>
            </a:r>
            <a:r>
              <a:rPr lang="en-GB" sz="1700" i="1" dirty="0"/>
              <a:t>Child Abuse Review, </a:t>
            </a:r>
            <a:r>
              <a:rPr lang="en-GB" sz="1700" dirty="0"/>
              <a:t>vol. 29, no. 4, pp. 310–324. Available from: </a:t>
            </a:r>
            <a:r>
              <a:rPr lang="en-GB" sz="1700" dirty="0">
                <a:hlinkClick r:id="rId7"/>
              </a:rPr>
              <a:t>https://onlinelibrary.wiley.com/doi/10.1002/car.2611</a:t>
            </a:r>
            <a:endParaRPr lang="en-GB" sz="1700" dirty="0"/>
          </a:p>
          <a:p>
            <a:pPr marL="0" indent="0">
              <a:buNone/>
            </a:pPr>
            <a:endParaRPr lang="en-GB" sz="18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956696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1384</Words>
  <Application>Microsoft Office PowerPoint</Application>
  <PresentationFormat>On-screen Show (4:3)</PresentationFormat>
  <Paragraphs>157</Paragraphs>
  <Slides>8</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arial</vt:lpstr>
      <vt:lpstr>arial</vt:lpstr>
      <vt:lpstr>Arial Black</vt:lpstr>
      <vt:lpstr>Arial Narrow</vt:lpstr>
      <vt:lpstr>Calibri</vt:lpstr>
      <vt:lpstr>Century Gothic</vt:lpstr>
      <vt:lpstr>Lato</vt:lpstr>
      <vt:lpstr>Myriad Pro</vt:lpstr>
      <vt:lpstr>Office Theme</vt:lpstr>
      <vt:lpstr>Custom Design</vt:lpstr>
      <vt:lpstr>4_Office Theme</vt:lpstr>
      <vt:lpstr>Coercive Control and its Impact on Children</vt:lpstr>
      <vt:lpstr>Domestic Abuse Act 2021</vt:lpstr>
      <vt:lpstr>What is coercive control ?</vt:lpstr>
      <vt:lpstr>Dictator Island</vt:lpstr>
      <vt:lpstr>Children’s Experiences of Coercive Control </vt:lpstr>
      <vt:lpstr>Post Separation Abuse</vt:lpstr>
      <vt:lpstr>PowerPoint Presentation</vt:lpstr>
      <vt:lpstr>References and Further Reading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AmandaB</cp:lastModifiedBy>
  <cp:revision>8</cp:revision>
  <dcterms:created xsi:type="dcterms:W3CDTF">2018-08-20T08:49:35Z</dcterms:created>
  <dcterms:modified xsi:type="dcterms:W3CDTF">2022-02-03T09:37:36Z</dcterms:modified>
</cp:coreProperties>
</file>