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1" r:id="rId17"/>
    <p:sldId id="272" r:id="rId18"/>
    <p:sldId id="273" r:id="rId19"/>
    <p:sldId id="274" r:id="rId20"/>
    <p:sldId id="275" r:id="rId21"/>
    <p:sldId id="256" r:id="rId2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54F5592-2A8C-497D-B9BF-AFA5698F3D5C}" type="datetimeFigureOut">
              <a:rPr lang="en-GB"/>
              <a:pPr>
                <a:defRPr/>
              </a:pPr>
              <a:t>04/01/2016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0EF6D90-C4B1-4753-9DE8-D769BE9363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7188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	Stickers/smilies/team points etc are a good motivation strategy 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	quality marking ensures quality learning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	Be realistic – do not mark every piece of work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	Must mark Explore and Reveal aspect of the topic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	Must be marked according to the criteria/objectives set WALT/WILF etc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	Pose questions to challenge thinking using the language of the level descriptors (back to driver words)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	Inform of next steps...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	Time to respond to marking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B19996-260D-478E-9B87-30F4324578B0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959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	Stickers/smilies/team points etc are a good motivation strategy 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	quality marking ensures quality learning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	Be realistic – do not mark every piece of work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	Must mark Explore and Reveal aspect of the topic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	Must be marked according to the criteria/objectives set WALT/WILF etc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	Pose questions to challenge thinking using the language of the level descriptors (back to driver words)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	Inform of next steps...</a:t>
            </a:r>
          </a:p>
          <a:p>
            <a:pPr>
              <a:spcBef>
                <a:spcPct val="0"/>
              </a:spcBef>
            </a:pPr>
            <a:endParaRPr lang="en-GB" smtClean="0"/>
          </a:p>
          <a:p>
            <a:pPr>
              <a:spcBef>
                <a:spcPct val="0"/>
              </a:spcBef>
            </a:pPr>
            <a:r>
              <a:rPr lang="en-GB" smtClean="0"/>
              <a:t>	Time to respond to marking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F3142F-22E8-4807-A99A-0D0E0239FF5F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371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1730E9-017C-4DA0-9070-5C1B097659C4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469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smtClean="0"/>
              <a:t>Futhering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734321-8E9C-4102-A4D7-7759C5224992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5237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A8A4F9-C344-4740-8CE7-13F15DE91D55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44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973CA-D5B6-4015-BBBF-E556B6FB73F3}" type="datetimeFigureOut">
              <a:rPr lang="en-GB"/>
              <a:pPr>
                <a:defRPr/>
              </a:pPr>
              <a:t>04/01/2016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BE666-96A6-43C0-B4EB-D9C7FBD91F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2446E-5C60-4277-BB41-F23519449F50}" type="datetimeFigureOut">
              <a:rPr lang="en-GB"/>
              <a:pPr>
                <a:defRPr/>
              </a:pPr>
              <a:t>04/01/2016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DF1F7-1B0C-4D8D-B842-48D4D68726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690DC-5E24-4742-87A3-075B7E4FBD2C}" type="datetimeFigureOut">
              <a:rPr lang="en-GB"/>
              <a:pPr>
                <a:defRPr/>
              </a:pPr>
              <a:t>04/01/2016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7C4BA-DFE7-4020-9B31-42765E95DF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089DC-D6C6-4CA3-AB82-25F379DEA2FB}" type="datetimeFigureOut">
              <a:rPr lang="en-GB"/>
              <a:pPr>
                <a:defRPr/>
              </a:pPr>
              <a:t>04/01/2016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AD78E-5F1A-4CCD-ADCF-5B1FF6268B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DE3B9-90C8-4BE8-ADB0-82F767347CB9}" type="datetimeFigureOut">
              <a:rPr lang="en-GB"/>
              <a:pPr>
                <a:defRPr/>
              </a:pPr>
              <a:t>04/01/2016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CD724-C42B-40B0-94EF-3ABEE942C9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B3E28-FA79-43DF-B669-DFE118150473}" type="datetimeFigureOut">
              <a:rPr lang="en-GB"/>
              <a:pPr>
                <a:defRPr/>
              </a:pPr>
              <a:t>04/01/2016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E451D-E898-4DD1-ADB6-181C43EBBF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DDAF1-2B4A-4828-9072-16A794BED41D}" type="datetimeFigureOut">
              <a:rPr lang="en-GB"/>
              <a:pPr>
                <a:defRPr/>
              </a:pPr>
              <a:t>04/01/2016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1F0D1-B571-4466-8544-53849CDDD0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B6EA9-EA3E-4C36-95C7-515D34E17385}" type="datetimeFigureOut">
              <a:rPr lang="en-GB"/>
              <a:pPr>
                <a:defRPr/>
              </a:pPr>
              <a:t>04/01/2016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80EE1-B10D-4575-983F-B193D7BD5E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245F1-96B3-4D5A-B028-F40968BF4A78}" type="datetimeFigureOut">
              <a:rPr lang="en-GB"/>
              <a:pPr>
                <a:defRPr/>
              </a:pPr>
              <a:t>04/01/2016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6690E-CEAE-4E9A-86AB-376510AA74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9BC99-BDFF-472B-B9D6-C449BA4BF5A1}" type="datetimeFigureOut">
              <a:rPr lang="en-GB"/>
              <a:pPr>
                <a:defRPr/>
              </a:pPr>
              <a:t>04/01/2016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2D115-29D4-42CC-80E1-26A88E33FF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79020-EBBF-4F68-9C89-C1793D72A5E4}" type="datetimeFigureOut">
              <a:rPr lang="en-GB"/>
              <a:pPr>
                <a:defRPr/>
              </a:pPr>
              <a:t>04/01/2016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1EB1A-D23F-4EB1-BB0A-48FE188DFB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510098-F2C6-4FF4-93AC-5A62A71A1C12}" type="datetimeFigureOut">
              <a:rPr lang="en-GB"/>
              <a:pPr>
                <a:defRPr/>
              </a:pPr>
              <a:t>04/01/2016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3E9A09-D013-4C4F-BDB8-B5F29E4FFB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frm=1&amp;source=images&amp;cd=&amp;cad=rja&amp;docid=yWVGckZdG7DT-M&amp;tbnid=2_jX4W9qBDtmSM:&amp;ved=0CAUQjRw&amp;url=http://www.dunnottarprimary.co.uk/assessment-achievement-and-attainment/&amp;ei=oYfvUo7BIs3M0AXt6oDwCQ&amp;bvm=bv.60444564,d.ZGU&amp;psig=AFQjCNE5UlxXTNxqWPGIOErlGxn8twjcqg&amp;ust=1391515617814324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hyperlink" Target="http://mathssandpit.co.uk/blog/wp-content/uploads/2013/04/wpid-SC20130408-230742-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208213" y="549275"/>
            <a:ext cx="7772400" cy="1470025"/>
          </a:xfrm>
        </p:spPr>
        <p:txBody>
          <a:bodyPr/>
          <a:lstStyle/>
          <a:p>
            <a:r>
              <a:rPr lang="en-GB" smtClean="0"/>
              <a:t>Quality Marking 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2855913" y="2205038"/>
            <a:ext cx="6400800" cy="1752600"/>
          </a:xfrm>
        </p:spPr>
        <p:txBody>
          <a:bodyPr/>
          <a:lstStyle/>
          <a:p>
            <a:r>
              <a:rPr lang="en-GB" smtClean="0"/>
              <a:t>Using Driver Words to inform the Next Steps</a:t>
            </a:r>
          </a:p>
        </p:txBody>
      </p:sp>
      <p:pic>
        <p:nvPicPr>
          <p:cNvPr id="2052" name="Picture 2" descr="https://educatingmatters.files.wordpress.com/2012/04/marking-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850" y="3573463"/>
            <a:ext cx="42481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ttp://superstickers.utypia.com/ImagesTemp/prv_951868u_2014120811545086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0100" y="5661025"/>
            <a:ext cx="406717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 descr="http://t2.gstatic.com/images?q=tbn:ANd9GcR_tzAtNklYlqAlKEy9e9eO0jVZyw8LwDhF_wfE5l3GyZYrswD_S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1950" y="5013325"/>
            <a:ext cx="27146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2" descr="http://www.the-treasure-box.co.uk/siteimages/your%20next%20step%20is%20blu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4825" y="908050"/>
            <a:ext cx="1296988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279650" y="0"/>
            <a:ext cx="7848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Make the marking count!</a:t>
            </a:r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2279650" y="981075"/>
            <a:ext cx="8388350" cy="624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endParaRPr lang="en-GB" sz="4000">
              <a:latin typeface="Calibri" pitchFamily="34" charset="0"/>
            </a:endParaRP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4000">
                <a:latin typeface="Calibri" pitchFamily="34" charset="0"/>
              </a:rPr>
              <a:t>  don’t be unrealistic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4000">
                <a:latin typeface="Calibri" pitchFamily="34" charset="0"/>
              </a:rPr>
              <a:t>  related to objective set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4000">
                <a:latin typeface="Calibri" pitchFamily="34" charset="0"/>
              </a:rPr>
              <a:t>  questions to challenge thinking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4000">
                <a:latin typeface="Calibri" pitchFamily="34" charset="0"/>
              </a:rPr>
              <a:t>  next steps using Driver Words</a:t>
            </a:r>
          </a:p>
          <a:p>
            <a:pPr lvl="1">
              <a:spcBef>
                <a:spcPct val="50000"/>
              </a:spcBef>
            </a:pPr>
            <a:endParaRPr lang="en-GB" sz="4000">
              <a:latin typeface="Calibri" pitchFamily="34" charset="0"/>
            </a:endParaRPr>
          </a:p>
          <a:p>
            <a:pPr>
              <a:spcBef>
                <a:spcPct val="50000"/>
              </a:spcBef>
            </a:pPr>
            <a:endParaRPr lang="en-GB" sz="400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5775" y="692150"/>
            <a:ext cx="29527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Reveal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460065">
            <a:off x="5094288" y="4916488"/>
            <a:ext cx="156368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825" y="0"/>
            <a:ext cx="8447088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Other ways to mark work</a:t>
            </a:r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>
          <a:xfrm>
            <a:off x="3503613" y="2997200"/>
            <a:ext cx="6707187" cy="3128963"/>
          </a:xfrm>
        </p:spPr>
        <p:txBody>
          <a:bodyPr/>
          <a:lstStyle/>
          <a:p>
            <a:endParaRPr lang="en-GB" sz="4000" smtClean="0"/>
          </a:p>
          <a:p>
            <a:pPr>
              <a:buFont typeface="Arial" pitchFamily="34" charset="0"/>
              <a:buNone/>
            </a:pPr>
            <a:endParaRPr lang="en-GB" sz="4000" smtClean="0"/>
          </a:p>
          <a:p>
            <a:pPr>
              <a:buFont typeface="Arial" pitchFamily="34" charset="0"/>
              <a:buNone/>
            </a:pPr>
            <a:r>
              <a:rPr lang="en-GB" sz="4000" smtClean="0"/>
              <a:t> </a:t>
            </a:r>
          </a:p>
        </p:txBody>
      </p:sp>
      <p:pic>
        <p:nvPicPr>
          <p:cNvPr id="12293" name="Picture 2" descr="http://www.classroomcapers.co.uk/media/catalog/product/cache/1/image/500x500/9df78eab33525d08d6e5fb8d27136e95/c/c/cc6003-verbal_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8888" y="981075"/>
            <a:ext cx="2843212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 descr="&amp;quot;Peer assessed&amp;quot; Self inking teacher reward stamp X1205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6588" y="4581525"/>
            <a:ext cx="1584325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6" descr="http://ecx.images-amazon.com/images/I/31a%2BlAnfB7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1950" y="1125538"/>
            <a:ext cx="1614488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 Box 4"/>
          <p:cNvSpPr txBox="1">
            <a:spLocks noChangeArrowheads="1"/>
          </p:cNvSpPr>
          <p:nvPr/>
        </p:nvSpPr>
        <p:spPr bwMode="auto">
          <a:xfrm>
            <a:off x="2566988" y="1484313"/>
            <a:ext cx="8388350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endParaRPr lang="en-GB" sz="4000">
              <a:latin typeface="Calibri" pitchFamily="34" charset="0"/>
            </a:endParaRP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4000">
                <a:latin typeface="Calibri" pitchFamily="34" charset="0"/>
              </a:rPr>
              <a:t>  verbal feedback (VF)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4000">
                <a:latin typeface="Calibri" pitchFamily="34" charset="0"/>
              </a:rPr>
              <a:t>  self assessment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4000">
                <a:latin typeface="Calibri" pitchFamily="34" charset="0"/>
              </a:rPr>
              <a:t>  peer assessment</a:t>
            </a:r>
          </a:p>
          <a:p>
            <a:pPr>
              <a:spcBef>
                <a:spcPct val="50000"/>
              </a:spcBef>
            </a:pPr>
            <a:endParaRPr lang="en-GB" sz="4000">
              <a:latin typeface="Calibri" pitchFamily="34" charset="0"/>
            </a:endParaRPr>
          </a:p>
        </p:txBody>
      </p:sp>
      <p:pic>
        <p:nvPicPr>
          <p:cNvPr id="12297" name="Picture 13" descr="http://www.the-treasure-box.co.uk/siteimages/two_stars_one_wish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4789488"/>
            <a:ext cx="2195513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8" name="Group 8"/>
          <p:cNvGrpSpPr>
            <a:grpSpLocks/>
          </p:cNvGrpSpPr>
          <p:nvPr/>
        </p:nvGrpSpPr>
        <p:grpSpPr bwMode="auto">
          <a:xfrm>
            <a:off x="4656138" y="1125538"/>
            <a:ext cx="1800225" cy="1257300"/>
            <a:chOff x="5508104" y="4221088"/>
            <a:chExt cx="2995720" cy="2266272"/>
          </a:xfrm>
        </p:grpSpPr>
        <p:pic>
          <p:nvPicPr>
            <p:cNvPr id="12299" name="Picture 7" descr="http://www.dunnottarprimary.co.uk/wp-content/uploads/2012/03/Thumbs_Up.pn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4221088"/>
              <a:ext cx="1905000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0" name="Picture 10" descr="http://www.dunnottarprimary.co.uk/wp-content/uploads/2012/03/Thumbs_Up.pn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9432789">
              <a:off x="6598824" y="4582360"/>
              <a:ext cx="1905000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1919288" y="1268413"/>
            <a:ext cx="8229600" cy="5473700"/>
          </a:xfrm>
        </p:spPr>
        <p:txBody>
          <a:bodyPr/>
          <a:lstStyle/>
          <a:p>
            <a:r>
              <a:rPr lang="en-GB" sz="4000" smtClean="0"/>
              <a:t> (A) or (LOA) needs qualifying...</a:t>
            </a:r>
            <a:endParaRPr lang="en-GB" smtClean="0"/>
          </a:p>
          <a:p>
            <a:pPr>
              <a:buFont typeface="Arial" pitchFamily="34" charset="0"/>
              <a:buNone/>
            </a:pPr>
            <a:endParaRPr lang="en-GB" smtClean="0"/>
          </a:p>
          <a:p>
            <a:r>
              <a:rPr lang="en-GB" sz="4000" smtClean="0"/>
              <a:t>take photographs and stick them into the books i.e. continuous provision</a:t>
            </a:r>
            <a:endParaRPr lang="en-GB" smtClean="0"/>
          </a:p>
          <a:p>
            <a:pPr>
              <a:buFont typeface="Arial" pitchFamily="34" charset="0"/>
              <a:buNone/>
            </a:pPr>
            <a:endParaRPr lang="en-GB" smtClean="0"/>
          </a:p>
          <a:p>
            <a:r>
              <a:rPr lang="en-GB" sz="4000" smtClean="0"/>
              <a:t>use a learning receipt to show that something practical was going on i.e role play, drama, visit to church etc</a:t>
            </a:r>
          </a:p>
          <a:p>
            <a:endParaRPr lang="en-GB" sz="4000" smtClean="0"/>
          </a:p>
          <a:p>
            <a:endParaRPr lang="en-GB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82888" y="0"/>
            <a:ext cx="6564312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Evidencing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CIMG337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3613" y="3429000"/>
            <a:ext cx="4738687" cy="3429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Early Years – Floor books</a:t>
            </a:r>
          </a:p>
        </p:txBody>
      </p:sp>
      <p:pic>
        <p:nvPicPr>
          <p:cNvPr id="14340" name="Picture 4" descr="http://www.kirklistonprimary.co.uk/wp-content/uploads/2014/01/planning-book-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889760">
            <a:off x="1798638" y="1374775"/>
            <a:ext cx="39878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919860_10201291526475073_1460000371_o+%25281%252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93692">
            <a:off x="6391275" y="1460500"/>
            <a:ext cx="3911600" cy="27289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pad-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8663" y="1196975"/>
            <a:ext cx="3048000" cy="2286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19288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Technology</a:t>
            </a:r>
          </a:p>
        </p:txBody>
      </p:sp>
      <p:sp>
        <p:nvSpPr>
          <p:cNvPr id="15364" name="TextBox 8"/>
          <p:cNvSpPr txBox="1">
            <a:spLocks noChangeArrowheads="1"/>
          </p:cNvSpPr>
          <p:nvPr/>
        </p:nvSpPr>
        <p:spPr bwMode="auto">
          <a:xfrm>
            <a:off x="2424113" y="1557338"/>
            <a:ext cx="28797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latin typeface="Calibri" pitchFamily="34" charset="0"/>
              </a:rPr>
              <a:t>ipads - ebooks</a:t>
            </a:r>
          </a:p>
          <a:p>
            <a:r>
              <a:rPr lang="en-GB" sz="3200">
                <a:latin typeface="Calibri" pitchFamily="34" charset="0"/>
              </a:rPr>
              <a:t>          - imovies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3"/>
          <p:cNvSpPr>
            <a:spLocks noGrp="1"/>
          </p:cNvSpPr>
          <p:nvPr>
            <p:ph idx="1"/>
          </p:nvPr>
        </p:nvSpPr>
        <p:spPr>
          <a:xfrm>
            <a:off x="1774825" y="115888"/>
            <a:ext cx="8785225" cy="6626225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en-GB" smtClean="0">
                <a:latin typeface="Lucida Handwriting" pitchFamily="66" charset="0"/>
              </a:rPr>
              <a:t>Year 2 - Learning Focus 1</a:t>
            </a:r>
          </a:p>
          <a:p>
            <a:pPr>
              <a:buFont typeface="Arial" pitchFamily="34" charset="0"/>
              <a:buNone/>
            </a:pPr>
            <a:endParaRPr lang="en-GB" smtClean="0">
              <a:latin typeface="Lucida Handwriting" pitchFamily="66" charset="0"/>
            </a:endParaRPr>
          </a:p>
          <a:p>
            <a:pPr>
              <a:buFont typeface="Arial" pitchFamily="34" charset="0"/>
              <a:buNone/>
            </a:pPr>
            <a:r>
              <a:rPr lang="en-GB" smtClean="0">
                <a:latin typeface="Lucida Handwriting" pitchFamily="66" charset="0"/>
              </a:rPr>
              <a:t>You </a:t>
            </a:r>
            <a:r>
              <a:rPr lang="en-GB" smtClean="0">
                <a:solidFill>
                  <a:srgbClr val="FF0000"/>
                </a:solidFill>
                <a:latin typeface="Lucida Handwriting" pitchFamily="66" charset="0"/>
              </a:rPr>
              <a:t>retold </a:t>
            </a:r>
            <a:r>
              <a:rPr lang="en-GB" smtClean="0">
                <a:latin typeface="Lucida Handwriting" pitchFamily="66" charset="0"/>
              </a:rPr>
              <a:t>the story of the Last Supper very well Laura. </a:t>
            </a:r>
          </a:p>
          <a:p>
            <a:pPr>
              <a:buFont typeface="Arial" pitchFamily="34" charset="0"/>
              <a:buNone/>
            </a:pPr>
            <a:endParaRPr lang="en-GB" smtClean="0">
              <a:solidFill>
                <a:srgbClr val="FF0000"/>
              </a:solidFill>
              <a:latin typeface="Lucida Handwriting" pitchFamily="66" charset="0"/>
            </a:endParaRPr>
          </a:p>
          <a:p>
            <a:pPr>
              <a:buFont typeface="Arial" pitchFamily="34" charset="0"/>
              <a:buNone/>
            </a:pPr>
            <a:r>
              <a:rPr lang="en-GB" smtClean="0">
                <a:latin typeface="Lucida Handwriting" pitchFamily="66" charset="0"/>
              </a:rPr>
              <a:t>Can you </a:t>
            </a:r>
            <a:r>
              <a:rPr lang="en-GB" smtClean="0">
                <a:solidFill>
                  <a:srgbClr val="FF0000"/>
                </a:solidFill>
                <a:latin typeface="Lucida Handwriting" pitchFamily="66" charset="0"/>
              </a:rPr>
              <a:t>describe </a:t>
            </a:r>
            <a:r>
              <a:rPr lang="en-GB" smtClean="0">
                <a:latin typeface="Lucida Handwriting" pitchFamily="66" charset="0"/>
              </a:rPr>
              <a:t>how the disciples </a:t>
            </a:r>
          </a:p>
          <a:p>
            <a:pPr>
              <a:buFont typeface="Arial" pitchFamily="34" charset="0"/>
              <a:buNone/>
            </a:pPr>
            <a:r>
              <a:rPr lang="en-GB" smtClean="0">
                <a:latin typeface="Lucida Handwriting" pitchFamily="66" charset="0"/>
              </a:rPr>
              <a:t>felt? </a:t>
            </a:r>
          </a:p>
          <a:p>
            <a:pPr>
              <a:buFont typeface="Arial" pitchFamily="34" charset="0"/>
              <a:buNone/>
            </a:pPr>
            <a:endParaRPr lang="en-GB" smtClean="0">
              <a:latin typeface="Lucida Handwriting" pitchFamily="66" charset="0"/>
            </a:endParaRPr>
          </a:p>
          <a:p>
            <a:pPr>
              <a:buFont typeface="Arial" pitchFamily="34" charset="0"/>
              <a:buNone/>
            </a:pPr>
            <a:r>
              <a:rPr lang="en-GB" smtClean="0">
                <a:latin typeface="Lucida Handwriting" pitchFamily="66" charset="0"/>
              </a:rPr>
              <a:t>Simply use the driver word from your</a:t>
            </a:r>
          </a:p>
          <a:p>
            <a:pPr>
              <a:buFont typeface="Arial" pitchFamily="34" charset="0"/>
              <a:buNone/>
            </a:pPr>
            <a:r>
              <a:rPr lang="en-GB" smtClean="0">
                <a:latin typeface="Lucida Handwriting" pitchFamily="66" charset="0"/>
              </a:rPr>
              <a:t>objective in your marking...</a:t>
            </a:r>
          </a:p>
          <a:p>
            <a:pPr>
              <a:buFont typeface="Arial" pitchFamily="34" charset="0"/>
              <a:buNone/>
            </a:pPr>
            <a:endParaRPr lang="en-GB" smtClean="0">
              <a:latin typeface="Lucida Handwriting" pitchFamily="66" charset="0"/>
            </a:endParaRPr>
          </a:p>
          <a:p>
            <a:pPr>
              <a:buFont typeface="Arial" pitchFamily="34" charset="0"/>
              <a:buNone/>
            </a:pPr>
            <a:endParaRPr lang="en-GB" smtClean="0">
              <a:latin typeface="Lucida Handwriting" pitchFamily="66" charset="0"/>
            </a:endParaRPr>
          </a:p>
          <a:p>
            <a:pPr>
              <a:buFont typeface="Arial" pitchFamily="34" charset="0"/>
              <a:buNone/>
            </a:pPr>
            <a:endParaRPr lang="en-GB" smtClean="0">
              <a:latin typeface="Lucida Handwriting" pitchFamily="66" charset="0"/>
            </a:endParaRPr>
          </a:p>
          <a:p>
            <a:pPr>
              <a:buFont typeface="Arial" pitchFamily="34" charset="0"/>
              <a:buNone/>
            </a:pPr>
            <a:endParaRPr lang="en-GB" smtClean="0">
              <a:latin typeface="Lucida Handwriting" pitchFamily="66" charset="0"/>
            </a:endParaRPr>
          </a:p>
          <a:p>
            <a:pPr>
              <a:buFont typeface="Arial" pitchFamily="34" charset="0"/>
              <a:buNone/>
            </a:pPr>
            <a:endParaRPr lang="en-GB" smtClean="0">
              <a:latin typeface="Lucida Handwriting" pitchFamily="66" charset="0"/>
            </a:endParaRPr>
          </a:p>
          <a:p>
            <a:pPr>
              <a:buFont typeface="Arial" pitchFamily="34" charset="0"/>
              <a:buNone/>
            </a:pPr>
            <a:endParaRPr lang="en-GB" smtClean="0">
              <a:latin typeface="Lucida Handwriting" pitchFamily="66" charset="0"/>
            </a:endParaRPr>
          </a:p>
          <a:p>
            <a:pPr>
              <a:buFont typeface="Arial" pitchFamily="34" charset="0"/>
              <a:buNone/>
            </a:pPr>
            <a:endParaRPr lang="en-GB" smtClean="0">
              <a:latin typeface="Lucida Handwriting" pitchFamily="66" charset="0"/>
            </a:endParaRPr>
          </a:p>
          <a:p>
            <a:pPr>
              <a:buFont typeface="Arial" pitchFamily="34" charset="0"/>
              <a:buNone/>
            </a:pPr>
            <a:endParaRPr lang="en-GB" smtClean="0">
              <a:latin typeface="Lucida Handwriting" pitchFamily="66" charset="0"/>
            </a:endParaRPr>
          </a:p>
          <a:p>
            <a:pPr>
              <a:buFont typeface="Arial" pitchFamily="34" charset="0"/>
              <a:buNone/>
            </a:pPr>
            <a:endParaRPr lang="en-GB" smtClean="0">
              <a:latin typeface="Lucida Handwriting" pitchFamily="66" charset="0"/>
            </a:endParaRPr>
          </a:p>
          <a:p>
            <a:pPr>
              <a:buFont typeface="Arial" pitchFamily="34" charset="0"/>
              <a:buNone/>
            </a:pPr>
            <a:endParaRPr lang="en-GB" smtClean="0">
              <a:latin typeface="Lucida Handwriting" pitchFamily="66" charset="0"/>
            </a:endParaRPr>
          </a:p>
          <a:p>
            <a:pPr>
              <a:buFont typeface="Arial" pitchFamily="34" charset="0"/>
              <a:buNone/>
            </a:pPr>
            <a:endParaRPr lang="en-GB" smtClean="0">
              <a:latin typeface="Lucida Handwriting" pitchFamily="66" charset="0"/>
            </a:endParaRPr>
          </a:p>
          <a:p>
            <a:pPr>
              <a:buFont typeface="Arial" pitchFamily="34" charset="0"/>
              <a:buNone/>
            </a:pPr>
            <a:endParaRPr lang="en-GB" smtClean="0">
              <a:solidFill>
                <a:srgbClr val="FF0000"/>
              </a:solidFill>
              <a:latin typeface="Lucida Handwriting" pitchFamily="66" charset="0"/>
            </a:endParaRPr>
          </a:p>
          <a:p>
            <a:pPr>
              <a:buFont typeface="Arial" pitchFamily="34" charset="0"/>
              <a:buNone/>
            </a:pPr>
            <a:endParaRPr lang="en-GB" smtClean="0">
              <a:solidFill>
                <a:srgbClr val="FF0000"/>
              </a:solidFill>
              <a:latin typeface="Lucida Handwriting" pitchFamily="66" charset="0"/>
            </a:endParaRPr>
          </a:p>
          <a:p>
            <a:pPr>
              <a:buFont typeface="Arial" pitchFamily="34" charset="0"/>
              <a:buNone/>
            </a:pPr>
            <a:endParaRPr lang="en-GB" smtClean="0">
              <a:solidFill>
                <a:srgbClr val="FF0000"/>
              </a:solidFill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0"/>
            <a:ext cx="11572875" cy="6624638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atin typeface="Lucida Handwriting" pitchFamily="66" charset="0"/>
              </a:rPr>
              <a:t> </a:t>
            </a:r>
            <a: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Simply 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use the driver word from </a:t>
            </a:r>
            <a: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your </a:t>
            </a:r>
            <a:r>
              <a:rPr lang="en-GB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learning objective </a:t>
            </a:r>
            <a:r>
              <a: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in your marking</a:t>
            </a:r>
            <a: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...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>
                <a:latin typeface="Kristen ITC" panose="03050502040202030202" pitchFamily="66" charset="0"/>
              </a:rPr>
              <a:t>LA  I can </a:t>
            </a:r>
            <a:r>
              <a:rPr lang="en-GB" sz="1800" b="1" u="sng" dirty="0" smtClean="0">
                <a:latin typeface="Kristen ITC" panose="03050502040202030202" pitchFamily="66" charset="0"/>
              </a:rPr>
              <a:t>retell</a:t>
            </a:r>
            <a:r>
              <a:rPr lang="en-GB" sz="1800" dirty="0" smtClean="0">
                <a:latin typeface="Kristen ITC" panose="03050502040202030202" pitchFamily="66" charset="0"/>
              </a:rPr>
              <a:t> the story of the Last Supper (sequencing)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>
                <a:latin typeface="Comic Sans MS" panose="030F0702030302020204" pitchFamily="66" charset="0"/>
              </a:rPr>
              <a:t>You have </a:t>
            </a:r>
            <a:r>
              <a:rPr lang="en-GB" sz="1800" b="1" u="sng" dirty="0" smtClean="0">
                <a:latin typeface="Comic Sans MS" panose="030F0702030302020204" pitchFamily="66" charset="0"/>
              </a:rPr>
              <a:t>retold </a:t>
            </a:r>
            <a:r>
              <a:rPr lang="en-GB" sz="1800" b="1" dirty="0" smtClean="0">
                <a:latin typeface="Comic Sans MS" panose="030F0702030302020204" pitchFamily="66" charset="0"/>
              </a:rPr>
              <a:t>t</a:t>
            </a:r>
            <a:r>
              <a:rPr lang="en-GB" sz="1800" dirty="0" smtClean="0">
                <a:latin typeface="Comic Sans MS" panose="030F0702030302020204" pitchFamily="66" charset="0"/>
              </a:rPr>
              <a:t>he story of the Last Supper very well Laura.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Can you </a:t>
            </a:r>
            <a:r>
              <a:rPr lang="en-GB" sz="1800" b="1" u="sng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describe</a:t>
            </a:r>
            <a:r>
              <a:rPr lang="en-GB" sz="1800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 how Jesus’ friends felt at the Last Supper?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800" dirty="0">
              <a:solidFill>
                <a:srgbClr val="FF0066"/>
              </a:solidFill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>
                <a:latin typeface="Kristen ITC" panose="03050502040202030202" pitchFamily="66" charset="0"/>
              </a:rPr>
              <a:t>MA I can </a:t>
            </a:r>
            <a:r>
              <a:rPr lang="en-GB" sz="1800" b="1" u="sng" dirty="0" smtClean="0">
                <a:latin typeface="Kristen ITC" panose="03050502040202030202" pitchFamily="66" charset="0"/>
              </a:rPr>
              <a:t>retell</a:t>
            </a:r>
            <a:r>
              <a:rPr lang="en-GB" sz="1800" dirty="0" smtClean="0">
                <a:latin typeface="Kristen ITC" panose="03050502040202030202" pitchFamily="66" charset="0"/>
              </a:rPr>
              <a:t> the story of the Last Supper (written)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>
                <a:latin typeface="Comic Sans MS" panose="030F0702030302020204" pitchFamily="66" charset="0"/>
              </a:rPr>
              <a:t>You have </a:t>
            </a:r>
            <a:r>
              <a:rPr lang="en-GB" sz="18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retold</a:t>
            </a:r>
            <a:r>
              <a:rPr lang="en-GB" sz="1800" dirty="0" smtClean="0">
                <a:latin typeface="Comic Sans MS" panose="030F0702030302020204" pitchFamily="66" charset="0"/>
              </a:rPr>
              <a:t> the story very well.</a:t>
            </a:r>
            <a:endParaRPr lang="en-GB" sz="1800" dirty="0"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Can you now </a:t>
            </a:r>
            <a:r>
              <a:rPr lang="en-GB" sz="1800" dirty="0">
                <a:solidFill>
                  <a:srgbClr val="7030A0"/>
                </a:solidFill>
                <a:latin typeface="Comic Sans MS" panose="030F0702030302020204" pitchFamily="66" charset="0"/>
              </a:rPr>
              <a:t>try and </a:t>
            </a:r>
            <a:r>
              <a:rPr lang="en-GB" sz="1800" b="1" u="sng" dirty="0">
                <a:solidFill>
                  <a:srgbClr val="7030A0"/>
                </a:solidFill>
                <a:latin typeface="Comic Sans MS" panose="030F0702030302020204" pitchFamily="66" charset="0"/>
              </a:rPr>
              <a:t>make a link </a:t>
            </a:r>
            <a:r>
              <a:rPr lang="en-GB" sz="1800" dirty="0">
                <a:solidFill>
                  <a:srgbClr val="7030A0"/>
                </a:solidFill>
                <a:latin typeface="Comic Sans MS" panose="030F0702030302020204" pitchFamily="66" charset="0"/>
              </a:rPr>
              <a:t>to </a:t>
            </a:r>
            <a:r>
              <a:rPr lang="en-GB" sz="1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what </a:t>
            </a:r>
            <a:r>
              <a:rPr lang="en-GB" sz="1800" dirty="0">
                <a:solidFill>
                  <a:srgbClr val="7030A0"/>
                </a:solidFill>
                <a:latin typeface="Comic Sans MS" panose="030F0702030302020204" pitchFamily="66" charset="0"/>
              </a:rPr>
              <a:t>Fr. John </a:t>
            </a:r>
            <a:r>
              <a:rPr lang="en-GB" sz="1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says in Mass about </a:t>
            </a:r>
            <a:r>
              <a:rPr lang="en-GB" sz="1800" dirty="0">
                <a:solidFill>
                  <a:srgbClr val="7030A0"/>
                </a:solidFill>
                <a:latin typeface="Comic Sans MS" panose="030F0702030302020204" pitchFamily="66" charset="0"/>
              </a:rPr>
              <a:t>the Last </a:t>
            </a:r>
            <a:r>
              <a:rPr lang="en-GB" sz="1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Supper?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8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>
                <a:latin typeface="Kristen ITC" panose="03050502040202030202" pitchFamily="66" charset="0"/>
              </a:rPr>
              <a:t>HA I can </a:t>
            </a:r>
            <a:r>
              <a:rPr lang="en-GB" sz="1800" b="1" u="sng" dirty="0" smtClean="0">
                <a:latin typeface="Kristen ITC" panose="03050502040202030202" pitchFamily="66" charset="0"/>
              </a:rPr>
              <a:t>describe</a:t>
            </a:r>
            <a:r>
              <a:rPr lang="en-GB" sz="1800" dirty="0" smtClean="0">
                <a:latin typeface="Kristen ITC" panose="03050502040202030202" pitchFamily="66" charset="0"/>
              </a:rPr>
              <a:t> how the disciples felt at the Last Supper (written)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>
                <a:latin typeface="Comic Sans MS" panose="030F0702030302020204" pitchFamily="66" charset="0"/>
              </a:rPr>
              <a:t>Well done Tom, you have </a:t>
            </a:r>
            <a:r>
              <a:rPr lang="en-GB" sz="1800" b="1" u="sng" dirty="0" smtClean="0">
                <a:latin typeface="Comic Sans MS" panose="030F0702030302020204" pitchFamily="66" charset="0"/>
              </a:rPr>
              <a:t>described</a:t>
            </a:r>
            <a:r>
              <a:rPr lang="en-GB" sz="1800" dirty="0" smtClean="0">
                <a:latin typeface="Comic Sans MS" panose="030F0702030302020204" pitchFamily="66" charset="0"/>
              </a:rPr>
              <a:t> how the disciples felt at the Last Supper.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Can you </a:t>
            </a:r>
            <a:r>
              <a:rPr lang="en-GB" sz="1800" b="1" u="sng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make a link </a:t>
            </a:r>
            <a:r>
              <a:rPr lang="en-GB" sz="1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to what we say and remember at Mass?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GB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Furthering and challenging to Level 3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800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18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200" dirty="0" smtClean="0">
                <a:latin typeface="Comic Sans MS" panose="030F0702030302020204" pitchFamily="66" charset="0"/>
              </a:rPr>
              <a:t>Well done Sam, you have </a:t>
            </a:r>
            <a:r>
              <a:rPr lang="en-GB" sz="2200" b="1" u="sng" dirty="0" smtClean="0">
                <a:latin typeface="Comic Sans MS" panose="030F0702030302020204" pitchFamily="66" charset="0"/>
              </a:rPr>
              <a:t>described </a:t>
            </a:r>
            <a:r>
              <a:rPr lang="en-GB" sz="2200" dirty="0" smtClean="0">
                <a:latin typeface="Comic Sans MS" panose="030F0702030302020204" pitchFamily="66" charset="0"/>
              </a:rPr>
              <a:t>the events well.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2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3 new ,,,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2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2 interesting ,,,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2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1 more ,,,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2200" dirty="0"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22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>
              <a:solidFill>
                <a:srgbClr val="FF0000"/>
              </a:solidFill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>
              <a:solidFill>
                <a:srgbClr val="FF0000"/>
              </a:solidFill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>
              <a:solidFill>
                <a:srgbClr val="FF0000"/>
              </a:solidFill>
              <a:latin typeface="Lucida Handwriting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69050" y="1379538"/>
            <a:ext cx="1887538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Expanding Level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10300" y="2444750"/>
            <a:ext cx="37385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Furthering and challenging to Level 3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002838" y="401638"/>
          <a:ext cx="1943100" cy="6189663"/>
        </p:xfrm>
        <a:graphic>
          <a:graphicData uri="http://schemas.openxmlformats.org/drawingml/2006/table">
            <a:tbl>
              <a:tblPr/>
              <a:tblGrid>
                <a:gridCol w="1727200"/>
                <a:gridCol w="215900"/>
              </a:tblGrid>
              <a:tr h="6477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Gill Sans MT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(</a:t>
                      </a:r>
                      <a:r>
                        <a:rPr kumimoji="0" lang="en-GB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Gill Sans MT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i</a:t>
                      </a: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Gill Sans MT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) beliefs, teachings and sources</a:t>
                      </a:r>
                      <a:endParaRPr kumimoji="0" lang="en-GB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388" marR="913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32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CHURCH THEME</a:t>
                      </a:r>
                    </a:p>
                  </a:txBody>
                  <a:tcPr marL="91388" marR="913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Recognise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 some religious stories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388" marR="913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388" marR="913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Retell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 some special stories about religious events and people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388" marR="913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388" marR="913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4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Make links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 between religious stories and beliefs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388" marR="913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388" marR="913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Describe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 and 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show understanding of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 religious sources, beliefs, ideas, feelings and experiences; making links between them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388" marR="913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388" marR="913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4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Identify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 sources of religious belief and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explain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 how distinctive religious beliefs arise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388" marR="913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388" marR="913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1238" y="5805488"/>
            <a:ext cx="37401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Assessing own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1703388" y="188913"/>
            <a:ext cx="8785225" cy="6480175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en-GB" smtClean="0">
                <a:latin typeface="Lucida Handwriting" pitchFamily="66" charset="0"/>
              </a:rPr>
              <a:t>Year 2 – Learning Focus 2</a:t>
            </a:r>
          </a:p>
          <a:p>
            <a:pPr>
              <a:buFont typeface="Arial" pitchFamily="34" charset="0"/>
              <a:buNone/>
            </a:pPr>
            <a:endParaRPr lang="en-GB" smtClean="0">
              <a:latin typeface="Lucida Handwriting" pitchFamily="66" charset="0"/>
            </a:endParaRPr>
          </a:p>
          <a:p>
            <a:pPr>
              <a:buFont typeface="Arial" pitchFamily="34" charset="0"/>
              <a:buNone/>
            </a:pPr>
            <a:r>
              <a:rPr lang="en-GB" smtClean="0">
                <a:latin typeface="Lucida Handwriting" pitchFamily="66" charset="0"/>
              </a:rPr>
              <a:t>Next time try and </a:t>
            </a:r>
            <a:r>
              <a:rPr lang="en-GB" smtClean="0">
                <a:solidFill>
                  <a:srgbClr val="FF0000"/>
                </a:solidFill>
                <a:latin typeface="Lucida Handwriting" pitchFamily="66" charset="0"/>
              </a:rPr>
              <a:t>make a link </a:t>
            </a:r>
            <a:r>
              <a:rPr lang="en-GB" smtClean="0">
                <a:latin typeface="Lucida Handwriting" pitchFamily="66" charset="0"/>
              </a:rPr>
              <a:t>to </a:t>
            </a:r>
          </a:p>
          <a:p>
            <a:pPr>
              <a:buFont typeface="Arial" pitchFamily="34" charset="0"/>
              <a:buNone/>
            </a:pPr>
            <a:r>
              <a:rPr lang="en-GB" smtClean="0">
                <a:latin typeface="Lucida Handwriting" pitchFamily="66" charset="0"/>
              </a:rPr>
              <a:t>what Fr. John says to the Last </a:t>
            </a:r>
          </a:p>
          <a:p>
            <a:pPr>
              <a:buFont typeface="Arial" pitchFamily="34" charset="0"/>
              <a:buNone/>
            </a:pPr>
            <a:r>
              <a:rPr lang="en-GB" smtClean="0">
                <a:latin typeface="Lucida Handwriting" pitchFamily="66" charset="0"/>
              </a:rPr>
              <a:t>Supper.</a:t>
            </a:r>
          </a:p>
          <a:p>
            <a:pPr>
              <a:buFont typeface="Arial" pitchFamily="34" charset="0"/>
              <a:buNone/>
            </a:pPr>
            <a:endParaRPr lang="en-GB" smtClean="0">
              <a:latin typeface="Lucida Handwriting" pitchFamily="66" charset="0"/>
            </a:endParaRPr>
          </a:p>
          <a:p>
            <a:pPr>
              <a:buFont typeface="Arial" pitchFamily="34" charset="0"/>
              <a:buNone/>
            </a:pPr>
            <a:r>
              <a:rPr lang="en-GB" smtClean="0">
                <a:latin typeface="Lucida Handwriting" pitchFamily="66" charset="0"/>
              </a:rPr>
              <a:t>Use a different coloured pen to ask a</a:t>
            </a:r>
          </a:p>
          <a:p>
            <a:pPr>
              <a:buFont typeface="Arial" pitchFamily="34" charset="0"/>
              <a:buNone/>
            </a:pPr>
            <a:r>
              <a:rPr lang="en-GB" smtClean="0">
                <a:latin typeface="Lucida Handwriting" pitchFamily="66" charset="0"/>
              </a:rPr>
              <a:t>question which requires a response...</a:t>
            </a:r>
          </a:p>
          <a:p>
            <a:pPr>
              <a:buFont typeface="Arial" pitchFamily="34" charset="0"/>
              <a:buNone/>
            </a:pPr>
            <a:endParaRPr lang="en-GB" smtClean="0">
              <a:latin typeface="Lucida Handwriting" pitchFamily="66" charset="0"/>
            </a:endParaRPr>
          </a:p>
          <a:p>
            <a:pPr>
              <a:buFont typeface="Arial" pitchFamily="34" charset="0"/>
              <a:buNone/>
            </a:pPr>
            <a:r>
              <a:rPr lang="en-GB" smtClean="0">
                <a:solidFill>
                  <a:srgbClr val="00B050"/>
                </a:solidFill>
                <a:latin typeface="Lucida Handwriting" pitchFamily="66" charset="0"/>
              </a:rPr>
              <a:t>Give me a reason why you choose </a:t>
            </a:r>
          </a:p>
          <a:p>
            <a:pPr>
              <a:buFont typeface="Arial" pitchFamily="34" charset="0"/>
              <a:buNone/>
            </a:pPr>
            <a:r>
              <a:rPr lang="en-GB" smtClean="0">
                <a:solidFill>
                  <a:srgbClr val="00B050"/>
                </a:solidFill>
                <a:latin typeface="Lucida Handwriting" pitchFamily="66" charset="0"/>
              </a:rPr>
              <a:t>those words?</a:t>
            </a:r>
          </a:p>
          <a:p>
            <a:pPr>
              <a:buFont typeface="Arial" pitchFamily="34" charset="0"/>
              <a:buNone/>
            </a:pPr>
            <a:endParaRPr lang="en-GB" smtClean="0">
              <a:latin typeface="Lucida Handwriting" pitchFamily="66" charset="0"/>
            </a:endParaRPr>
          </a:p>
          <a:p>
            <a:pPr>
              <a:buFont typeface="Arial" pitchFamily="34" charset="0"/>
              <a:buNone/>
            </a:pPr>
            <a:endParaRPr lang="en-GB" smtClean="0">
              <a:latin typeface="Lucida Handwriting" pitchFamily="66" charset="0"/>
            </a:endParaRPr>
          </a:p>
          <a:p>
            <a:pPr>
              <a:buFont typeface="Arial" pitchFamily="34" charset="0"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74825" y="115888"/>
            <a:ext cx="8785225" cy="662622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atin typeface="Lucida Handwriting" pitchFamily="66" charset="0"/>
              </a:rPr>
              <a:t>Year 3 - Learning Focus 3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>
              <a:latin typeface="Lucida Handwriting" pitchFamily="66" charset="0"/>
            </a:endParaRP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lphaUcParenBoth"/>
              <a:defRPr/>
            </a:pPr>
            <a:r>
              <a:rPr lang="en-GB" dirty="0" smtClean="0">
                <a:latin typeface="Lucida Handwriting" pitchFamily="66" charset="0"/>
              </a:rPr>
              <a:t>or (LOA) needs qualifying...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>
              <a:latin typeface="Lucida Handwriting" pitchFamily="66" charset="0"/>
            </a:endParaRP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atin typeface="Lucida Handwriting" pitchFamily="66" charset="0"/>
              </a:rPr>
              <a:t>Emma you  have begun to </a:t>
            </a:r>
            <a:r>
              <a:rPr lang="en-GB" dirty="0" smtClean="0">
                <a:solidFill>
                  <a:srgbClr val="FF0000"/>
                </a:solidFill>
                <a:latin typeface="Lucida Handwriting" pitchFamily="66" charset="0"/>
              </a:rPr>
              <a:t>make links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atin typeface="Lucida Handwriting" pitchFamily="66" charset="0"/>
              </a:rPr>
              <a:t>between what Jesus said and how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atin typeface="Lucida Handwriting" pitchFamily="66" charset="0"/>
              </a:rPr>
              <a:t>Christians should live.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>
              <a:latin typeface="Lucida Handwriting" pitchFamily="66" charset="0"/>
            </a:endParaRP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solidFill>
                  <a:srgbClr val="00B050"/>
                </a:solidFill>
                <a:latin typeface="Lucida Handwriting" pitchFamily="66" charset="0"/>
              </a:rPr>
              <a:t>Can you give me a reason why?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>
              <a:latin typeface="Lucida Handwriting" pitchFamily="66" charset="0"/>
            </a:endParaRP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>
              <a:latin typeface="Lucida Handwriting" pitchFamily="66" charset="0"/>
            </a:endParaRP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>
              <a:latin typeface="Lucida Handwriting" pitchFamily="66" charset="0"/>
            </a:endParaRP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>
              <a:solidFill>
                <a:srgbClr val="FF0000"/>
              </a:solidFill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>
              <a:solidFill>
                <a:srgbClr val="FF0000"/>
              </a:solidFill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>
              <a:solidFill>
                <a:srgbClr val="FF0000"/>
              </a:solidFill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dn2.hubspot.net/hub/120970/file-30150310-jpg/images/childrens_ministry_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1088" y="1125538"/>
            <a:ext cx="72739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3716338"/>
          </a:xfrm>
        </p:spPr>
        <p:txBody>
          <a:bodyPr rtlCol="0">
            <a:normAutofit fontScale="250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3900" dirty="0">
              <a:latin typeface="Lucida Handwriting" pitchFamily="66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11100" dirty="0">
                <a:latin typeface="Lucida Handwriting" pitchFamily="66" charset="0"/>
              </a:rPr>
              <a:t>Year 4 - Learning Focus 5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solidFill>
                  <a:srgbClr val="FF0000"/>
                </a:solidFill>
                <a:latin typeface="Lucida Handwriting" pitchFamily="66" charset="0"/>
              </a:rPr>
              <a:t>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3800" dirty="0">
              <a:solidFill>
                <a:srgbClr val="FF0000"/>
              </a:solidFill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3800" dirty="0">
              <a:solidFill>
                <a:srgbClr val="FF0000"/>
              </a:solidFill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3800" dirty="0">
              <a:solidFill>
                <a:srgbClr val="FF0000"/>
              </a:solidFill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3800" dirty="0">
              <a:solidFill>
                <a:srgbClr val="FF0000"/>
              </a:solidFill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4100" dirty="0">
                <a:solidFill>
                  <a:srgbClr val="FF0000"/>
                </a:solidFill>
                <a:latin typeface="Lucida Handwriting" pitchFamily="66" charset="0"/>
              </a:rPr>
              <a:t>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>
                <a:solidFill>
                  <a:srgbClr val="FF0000"/>
                </a:solidFill>
                <a:latin typeface="Lucida Handwriting" pitchFamily="66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Lucida Handwriting" pitchFamily="66" charset="0"/>
              </a:rPr>
              <a:t>    </a:t>
            </a:r>
            <a:endParaRPr lang="en-GB" dirty="0">
              <a:solidFill>
                <a:srgbClr val="FF0000"/>
              </a:solidFill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>
              <a:solidFill>
                <a:srgbClr val="FF0000"/>
              </a:solidFill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>
              <a:solidFill>
                <a:srgbClr val="FF0000"/>
              </a:solidFill>
              <a:latin typeface="Lucida Handwriting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>
              <a:solidFill>
                <a:srgbClr val="FF0000"/>
              </a:solidFill>
              <a:latin typeface="Lucida Handwriting" pitchFamily="66" charset="0"/>
            </a:endParaRPr>
          </a:p>
        </p:txBody>
      </p:sp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1774825" y="3533775"/>
            <a:ext cx="8893175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solidFill>
                  <a:srgbClr val="00B050"/>
                </a:solidFill>
                <a:latin typeface="Lucida Handwriting" pitchFamily="66" charset="0"/>
              </a:rPr>
              <a:t>Can you </a:t>
            </a:r>
            <a:r>
              <a:rPr lang="en-GB" sz="3200">
                <a:solidFill>
                  <a:srgbClr val="FF0000"/>
                </a:solidFill>
                <a:latin typeface="Lucida Handwriting" pitchFamily="66" charset="0"/>
              </a:rPr>
              <a:t>describe</a:t>
            </a:r>
            <a:r>
              <a:rPr lang="en-GB" sz="3200">
                <a:latin typeface="Lucida Handwriting" pitchFamily="66" charset="0"/>
              </a:rPr>
              <a:t> </a:t>
            </a:r>
            <a:r>
              <a:rPr lang="en-GB" sz="3200">
                <a:solidFill>
                  <a:srgbClr val="00B050"/>
                </a:solidFill>
                <a:latin typeface="Lucida Handwriting" pitchFamily="66" charset="0"/>
              </a:rPr>
              <a:t>what is happening in your role play?</a:t>
            </a:r>
          </a:p>
          <a:p>
            <a:endParaRPr lang="en-GB" sz="3200">
              <a:latin typeface="Lucida Handwriting" pitchFamily="66" charset="0"/>
            </a:endParaRPr>
          </a:p>
          <a:p>
            <a:r>
              <a:rPr lang="en-GB" sz="3200">
                <a:latin typeface="Lucida Handwriting" pitchFamily="66" charset="0"/>
              </a:rPr>
              <a:t>Philip, can you </a:t>
            </a:r>
            <a:r>
              <a:rPr lang="en-GB" sz="3200">
                <a:solidFill>
                  <a:srgbClr val="FF0000"/>
                </a:solidFill>
                <a:latin typeface="Lucida Handwriting" pitchFamily="66" charset="0"/>
              </a:rPr>
              <a:t>give me a reason </a:t>
            </a:r>
            <a:r>
              <a:rPr lang="en-GB" sz="3200">
                <a:latin typeface="Lucida Handwriting" pitchFamily="66" charset="0"/>
              </a:rPr>
              <a:t>for what you are doing?</a:t>
            </a:r>
          </a:p>
          <a:p>
            <a:endParaRPr lang="en-GB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8075" y="274638"/>
            <a:ext cx="6562725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Setting clear objectives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992313" y="1844675"/>
            <a:ext cx="8229600" cy="4525963"/>
          </a:xfrm>
        </p:spPr>
        <p:txBody>
          <a:bodyPr/>
          <a:lstStyle/>
          <a:p>
            <a:endParaRPr lang="en-GB" smtClean="0"/>
          </a:p>
          <a:p>
            <a:r>
              <a:rPr lang="en-GB" sz="4000" smtClean="0"/>
              <a:t>make sure children know the success criteria from the onset</a:t>
            </a:r>
          </a:p>
          <a:p>
            <a:r>
              <a:rPr lang="en-GB" sz="4000" smtClean="0"/>
              <a:t>I can or Can I statements...</a:t>
            </a:r>
          </a:p>
          <a:p>
            <a:r>
              <a:rPr lang="en-GB" sz="4000" smtClean="0"/>
              <a:t>the big question</a:t>
            </a:r>
          </a:p>
        </p:txBody>
      </p:sp>
      <p:pic>
        <p:nvPicPr>
          <p:cNvPr id="3076" name="Picture 2" descr="https://s-media-cache-ak0.pinimg.com/236x/9e/9f/c7/9e9fc7848f6aa509c501118f0c46b48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998312">
            <a:off x="419100" y="479425"/>
            <a:ext cx="2255838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" descr="http://4.bp.blogspot.com/-Mrfj0qWYCOk/Tg7mnxSo67I/AAAAAAAAAFg/_xiemMI1cj4/s1600/wil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5373688"/>
            <a:ext cx="4289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3"/>
          <p:cNvSpPr txBox="1">
            <a:spLocks/>
          </p:cNvSpPr>
          <p:nvPr/>
        </p:nvSpPr>
        <p:spPr bwMode="auto">
          <a:xfrm>
            <a:off x="1524000" y="0"/>
            <a:ext cx="9036050" cy="662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GB" sz="3200">
                <a:latin typeface="Lucida Handwriting" pitchFamily="66" charset="0"/>
              </a:rPr>
              <a:t>Year 6 - Learning Focus 4</a:t>
            </a:r>
          </a:p>
          <a:p>
            <a:pPr marL="342900" indent="-342900">
              <a:spcBef>
                <a:spcPct val="20000"/>
              </a:spcBef>
            </a:pPr>
            <a:endParaRPr lang="en-GB" sz="3200">
              <a:latin typeface="Lucida Handwriting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3200">
              <a:latin typeface="Lucida Handwriting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3200">
              <a:latin typeface="Lucida Handwriting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3200">
              <a:latin typeface="Lucida Handwriting" pitchFamily="66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GB" sz="3200">
              <a:latin typeface="Lucida Handwriting" pitchFamily="66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GB" sz="3200">
              <a:latin typeface="Lucida Handwriting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3200">
              <a:latin typeface="Lucida Handwriting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3200">
              <a:latin typeface="Lucida Handwriting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3200">
              <a:latin typeface="Lucida Handwriting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3200">
              <a:latin typeface="Lucida Handwriting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3200">
              <a:latin typeface="Lucida Handwriting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3200">
              <a:latin typeface="Lucida Handwriting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3200">
              <a:latin typeface="Lucida Handwriting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3200">
              <a:latin typeface="Lucida Handwriting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3200">
              <a:latin typeface="Lucida Handwriting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3200">
              <a:latin typeface="Lucida Handwriting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3200">
              <a:latin typeface="Lucida Handwriting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3200">
              <a:latin typeface="Lucida Handwriting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3200">
              <a:latin typeface="Lucida Handwriting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3200">
              <a:solidFill>
                <a:srgbClr val="FF0000"/>
              </a:solidFill>
              <a:latin typeface="Lucida Handwriting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3200">
              <a:solidFill>
                <a:srgbClr val="FF0000"/>
              </a:solidFill>
              <a:latin typeface="Lucida Handwriting" pitchFamily="66" charset="0"/>
            </a:endParaRPr>
          </a:p>
          <a:p>
            <a:pPr marL="342900" indent="-342900">
              <a:spcBef>
                <a:spcPct val="20000"/>
              </a:spcBef>
            </a:pPr>
            <a:endParaRPr lang="en-GB" sz="3200">
              <a:solidFill>
                <a:srgbClr val="FF0000"/>
              </a:solidFill>
              <a:latin typeface="Lucida Handwriting" pitchFamily="66" charset="0"/>
            </a:endParaRPr>
          </a:p>
        </p:txBody>
      </p:sp>
      <p:pic>
        <p:nvPicPr>
          <p:cNvPr id="21507" name="Picture 2" descr="http://www.rotation.org/fileSendAction/fcType/0/fcOid/317249836597238289/filePointer/316968361603168259/fodoid/316968361603168256/imageType/LARGE/inlineImage/true/IMG_20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388" y="981075"/>
            <a:ext cx="29527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4800600" y="981075"/>
            <a:ext cx="5688013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latin typeface="Lucida Handwriting" pitchFamily="66" charset="0"/>
              </a:rPr>
              <a:t>Wow! What a fabulous</a:t>
            </a:r>
          </a:p>
          <a:p>
            <a:r>
              <a:rPr lang="en-GB" sz="3200">
                <a:latin typeface="Lucida Handwriting" pitchFamily="66" charset="0"/>
              </a:rPr>
              <a:t>design  Zak.  I can clearly recognise some Christian symbols.</a:t>
            </a:r>
          </a:p>
          <a:p>
            <a:endParaRPr lang="en-GB" sz="3200">
              <a:latin typeface="Lucida Handwriting" pitchFamily="66" charset="0"/>
            </a:endParaRPr>
          </a:p>
          <a:p>
            <a:endParaRPr lang="en-GB" sz="3200">
              <a:latin typeface="Lucida Handwriting" pitchFamily="66" charset="0"/>
            </a:endParaRPr>
          </a:p>
          <a:p>
            <a:r>
              <a:rPr lang="en-GB" sz="3200">
                <a:latin typeface="Lucida Handwriting" pitchFamily="66" charset="0"/>
              </a:rPr>
              <a:t>Can you </a:t>
            </a:r>
            <a:r>
              <a:rPr lang="en-GB" sz="3200">
                <a:solidFill>
                  <a:srgbClr val="FF0000"/>
                </a:solidFill>
                <a:latin typeface="Lucida Handwriting" pitchFamily="66" charset="0"/>
              </a:rPr>
              <a:t>give reasons</a:t>
            </a:r>
          </a:p>
          <a:p>
            <a:r>
              <a:rPr lang="en-GB" sz="3200">
                <a:latin typeface="Lucida Handwriting" pitchFamily="66" charset="0"/>
              </a:rPr>
              <a:t>for your choices </a:t>
            </a:r>
            <a:r>
              <a:rPr lang="en-GB" sz="3200">
                <a:solidFill>
                  <a:srgbClr val="FF0000"/>
                </a:solidFill>
                <a:latin typeface="Lucida Handwriting" pitchFamily="66" charset="0"/>
              </a:rPr>
              <a:t>to show you understand</a:t>
            </a:r>
            <a:r>
              <a:rPr lang="en-GB" sz="3200">
                <a:latin typeface="Lucida Handwriting" pitchFamily="66" charset="0"/>
              </a:rPr>
              <a:t> how Christians are united.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2253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86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990458">
            <a:off x="1927225" y="1174750"/>
            <a:ext cx="16256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9" descr="a13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1625" y="530066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7" descr="1187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388" y="4941888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208213" y="260350"/>
            <a:ext cx="7848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+mn-cs"/>
              </a:rPr>
              <a:t>Make the marking count!</a:t>
            </a:r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2495550" y="2852738"/>
            <a:ext cx="7488238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4000">
                <a:latin typeface="Calibri" pitchFamily="34" charset="0"/>
              </a:rPr>
              <a:t>  boosting self-esteem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4000">
                <a:latin typeface="Calibri" pitchFamily="34" charset="0"/>
              </a:rPr>
              <a:t>  related to objective set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r>
              <a:rPr lang="en-GB" sz="4000">
                <a:latin typeface="Calibri" pitchFamily="34" charset="0"/>
              </a:rPr>
              <a:t>  questions to challenge thinking</a:t>
            </a:r>
          </a:p>
          <a:p>
            <a:pPr>
              <a:spcBef>
                <a:spcPct val="50000"/>
              </a:spcBef>
            </a:pPr>
            <a:endParaRPr lang="en-GB" sz="4000">
              <a:latin typeface="Calibri" pitchFamily="34" charset="0"/>
            </a:endParaRPr>
          </a:p>
        </p:txBody>
      </p:sp>
      <p:pic>
        <p:nvPicPr>
          <p:cNvPr id="5127" name="Picture 2" descr="http://www.primaryteaching.co.uk/prodimg/A52_1_Zoom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18939">
            <a:off x="8256588" y="1412875"/>
            <a:ext cx="17272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367213" y="1341438"/>
            <a:ext cx="2952750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Explore</a:t>
            </a:r>
            <a:r>
              <a:rPr lang="en-GB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93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93" name="Group 37"/>
          <p:cNvGraphicFramePr>
            <a:graphicFrameLocks noGrp="1"/>
          </p:cNvGraphicFramePr>
          <p:nvPr/>
        </p:nvGraphicFramePr>
        <p:xfrm>
          <a:off x="1981200" y="609600"/>
          <a:ext cx="8229600" cy="5936235"/>
        </p:xfrm>
        <a:graphic>
          <a:graphicData uri="http://schemas.openxmlformats.org/drawingml/2006/table">
            <a:tbl>
              <a:tblPr/>
              <a:tblGrid>
                <a:gridCol w="823913"/>
                <a:gridCol w="3495675"/>
                <a:gridCol w="3910012"/>
              </a:tblGrid>
              <a:tr h="762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Arial" pitchFamily="34" charset="0"/>
                        </a:rPr>
                        <a:t>Driver words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AT1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- learning about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AT2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- learning from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L1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Recognise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Talk about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L2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Describe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L3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Give reasons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Make links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L4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Show understanding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Engage and respond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</a:rPr>
                        <a:t>L5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Identify and explain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Explain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910" name="Group 102"/>
          <p:cNvGraphicFramePr>
            <a:graphicFrameLocks noGrp="1"/>
          </p:cNvGraphicFramePr>
          <p:nvPr/>
        </p:nvGraphicFramePr>
        <p:xfrm>
          <a:off x="1524000" y="692150"/>
          <a:ext cx="9036050" cy="6313488"/>
        </p:xfrm>
        <a:graphic>
          <a:graphicData uri="http://schemas.openxmlformats.org/drawingml/2006/table">
            <a:tbl>
              <a:tblPr/>
              <a:tblGrid>
                <a:gridCol w="216595"/>
                <a:gridCol w="1728192"/>
                <a:gridCol w="216024"/>
                <a:gridCol w="1598389"/>
                <a:gridCol w="208280"/>
                <a:gridCol w="1374458"/>
                <a:gridCol w="261937"/>
                <a:gridCol w="1376363"/>
                <a:gridCol w="258762"/>
                <a:gridCol w="1536700"/>
                <a:gridCol w="26035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Gill Sans MT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(i) beliefs, teachings and sources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Gill Sans MT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ii) celebration and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Gill Sans MT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ritual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Gill Sans MT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iii) social and moral practices and way of life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ill Sans MT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i) engagement with own and others’ beliefs and values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ill Sans MT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ii) engagement with questions of meaning and purpose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CHURCH THEME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SACRAMENTAL THEME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CHRISTIAN LIVING THEME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 Condensed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Recognise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 some religious stories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Recognise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 some religious signs and symbols and use some religious words and phrases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Recognise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 that people because of their religion act in a particular way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Talk about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 their own experiences and feelings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Say 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what they wonder about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 Condensed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Retell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 some special stories about religious events and people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Use religious words and phrases to 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describe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 some religious actions and symbols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Describe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 some ways in which religion is lived out by believers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Ask and respond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 to questions about their own and others’ experiences and feelings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Ask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 questions about what they and others wonder about and realise that some of these questions are difficult to answer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4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 Condensed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Make links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 between religious stories and beliefs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Use a developing religious vocabulary to 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give reasons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 for religious actions and symbols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Give reasons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 for certain actions by believers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Make links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 to show how feelings and beliefs affect their behaviour and that of others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Compare their own and other people’s ideas about questions that are difficult to answer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 Condensed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Describe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 and 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show understanding of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 religious sources, beliefs, ideas, feelings and experiences; making links between them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Use religious terms to 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show an understanding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 of different liturgies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Show understanding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 of how religious belief shapes life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Show an understanding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 of how own and others’ decisions are informed by beliefs and values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Engage with and respond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 to questions of life in the light of religious teaching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4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 Condensed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Identify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 sources of religious belief and 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explain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 how distinctive religious beliefs arise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Describe and explain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 the meaning and purpose of a variety of forms of worship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Identify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 similarities and differences between peoples’ responses to social and moral issues because of their beliefs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Explain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 what beliefs and values inspire and influence them and others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Demonstrate how religious beliefs and teaching give some 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explanation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Sans-Light"/>
                          <a:ea typeface="Arial Unicode MS" pitchFamily="34" charset="-128"/>
                          <a:cs typeface="Arial Unicode MS" pitchFamily="34" charset="-128"/>
                        </a:rPr>
                        <a:t> of the purpose and meaning of human life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218" name="Text Box 90"/>
          <p:cNvSpPr txBox="1">
            <a:spLocks noChangeArrowheads="1"/>
          </p:cNvSpPr>
          <p:nvPr/>
        </p:nvSpPr>
        <p:spPr bwMode="auto">
          <a:xfrm>
            <a:off x="1524000" y="0"/>
            <a:ext cx="5472113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           ATTAINMENT  TARGET 1 : Learning </a:t>
            </a:r>
            <a:r>
              <a:rPr lang="en-GB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about</a:t>
            </a:r>
            <a:r>
              <a:rPr lang="en-GB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Religion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                      (Knowledge, Skills and Understanding)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sz="1000" dirty="0">
              <a:solidFill>
                <a:srgbClr val="008000"/>
              </a:solidFill>
              <a:latin typeface="+mn-lt"/>
              <a:cs typeface="+mn-cs"/>
            </a:endParaRPr>
          </a:p>
        </p:txBody>
      </p:sp>
      <p:sp>
        <p:nvSpPr>
          <p:cNvPr id="48307" name="Text Box 179"/>
          <p:cNvSpPr txBox="1">
            <a:spLocks noChangeArrowheads="1"/>
          </p:cNvSpPr>
          <p:nvPr/>
        </p:nvSpPr>
        <p:spPr bwMode="auto">
          <a:xfrm>
            <a:off x="7248525" y="0"/>
            <a:ext cx="3095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      AT 2 : Learning </a:t>
            </a:r>
            <a:r>
              <a:rPr lang="en-GB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from</a:t>
            </a:r>
            <a:r>
              <a:rPr lang="en-GB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Religion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         (Questions and Responses)</a:t>
            </a:r>
          </a:p>
        </p:txBody>
      </p:sp>
      <p:sp>
        <p:nvSpPr>
          <p:cNvPr id="8284" name="Text Box 92"/>
          <p:cNvSpPr txBox="1">
            <a:spLocks noChangeArrowheads="1"/>
          </p:cNvSpPr>
          <p:nvPr/>
        </p:nvSpPr>
        <p:spPr bwMode="auto">
          <a:xfrm>
            <a:off x="7248525" y="1268413"/>
            <a:ext cx="3419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solidFill>
                  <a:srgbClr val="008000"/>
                </a:solidFill>
                <a:latin typeface="Calibri" pitchFamily="34" charset="0"/>
              </a:rPr>
              <a:t>These are covered throughout the process.                     EXPLORE &gt; REVEAL &gt; RESPOND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give reason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376" b="15433"/>
          <a:stretch>
            <a:fillRect/>
          </a:stretch>
        </p:blipFill>
        <p:spPr bwMode="auto">
          <a:xfrm>
            <a:off x="1524000" y="4692650"/>
            <a:ext cx="3132138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 descr="decrib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950" b="17940"/>
          <a:stretch>
            <a:fillRect/>
          </a:stretch>
        </p:blipFill>
        <p:spPr bwMode="auto">
          <a:xfrm>
            <a:off x="4440238" y="2997200"/>
            <a:ext cx="28082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Content Placeholder 3" descr="recognise.png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90" b="17740"/>
          <a:stretch>
            <a:fillRect/>
          </a:stretch>
        </p:blipFill>
        <p:spPr>
          <a:xfrm>
            <a:off x="1774825" y="1196975"/>
            <a:ext cx="2701925" cy="1825625"/>
          </a:xfrm>
        </p:spPr>
      </p:pic>
      <p:pic>
        <p:nvPicPr>
          <p:cNvPr id="9221" name="Picture 4" descr="talk about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515" b="16216"/>
          <a:stretch>
            <a:fillRect/>
          </a:stretch>
        </p:blipFill>
        <p:spPr bwMode="auto">
          <a:xfrm>
            <a:off x="4511675" y="1125538"/>
            <a:ext cx="276701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decrib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642" b="14729"/>
          <a:stretch>
            <a:fillRect/>
          </a:stretch>
        </p:blipFill>
        <p:spPr bwMode="auto">
          <a:xfrm>
            <a:off x="1703388" y="3068638"/>
            <a:ext cx="2700337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8" descr="give reason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376" b="15433"/>
          <a:stretch>
            <a:fillRect/>
          </a:stretch>
        </p:blipFill>
        <p:spPr bwMode="auto">
          <a:xfrm>
            <a:off x="4656138" y="4724400"/>
            <a:ext cx="30845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Box 14"/>
          <p:cNvSpPr txBox="1">
            <a:spLocks noChangeArrowheads="1"/>
          </p:cNvSpPr>
          <p:nvPr/>
        </p:nvSpPr>
        <p:spPr bwMode="auto">
          <a:xfrm>
            <a:off x="2208213" y="1773238"/>
            <a:ext cx="1857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latin typeface="Calibri" pitchFamily="34" charset="0"/>
              </a:rPr>
              <a:t>Recognise</a:t>
            </a:r>
          </a:p>
        </p:txBody>
      </p:sp>
      <p:sp>
        <p:nvSpPr>
          <p:cNvPr id="9225" name="TextBox 15"/>
          <p:cNvSpPr txBox="1">
            <a:spLocks noChangeArrowheads="1"/>
          </p:cNvSpPr>
          <p:nvPr/>
        </p:nvSpPr>
        <p:spPr bwMode="auto">
          <a:xfrm>
            <a:off x="4872038" y="1773238"/>
            <a:ext cx="2089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>
                <a:latin typeface="Calibri" pitchFamily="34" charset="0"/>
              </a:rPr>
              <a:t>Talk about</a:t>
            </a:r>
          </a:p>
        </p:txBody>
      </p:sp>
      <p:sp>
        <p:nvSpPr>
          <p:cNvPr id="9226" name="TextBox 16"/>
          <p:cNvSpPr txBox="1">
            <a:spLocks noChangeArrowheads="1"/>
          </p:cNvSpPr>
          <p:nvPr/>
        </p:nvSpPr>
        <p:spPr bwMode="auto">
          <a:xfrm>
            <a:off x="2208213" y="3573463"/>
            <a:ext cx="1631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latin typeface="Calibri" pitchFamily="34" charset="0"/>
              </a:rPr>
              <a:t>Describe</a:t>
            </a:r>
          </a:p>
        </p:txBody>
      </p:sp>
      <p:sp>
        <p:nvSpPr>
          <p:cNvPr id="9227" name="TextBox 17"/>
          <p:cNvSpPr txBox="1">
            <a:spLocks noChangeArrowheads="1"/>
          </p:cNvSpPr>
          <p:nvPr/>
        </p:nvSpPr>
        <p:spPr bwMode="auto">
          <a:xfrm>
            <a:off x="5448300" y="3500438"/>
            <a:ext cx="7683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latin typeface="Calibri" pitchFamily="34" charset="0"/>
              </a:rPr>
              <a:t>Ask</a:t>
            </a:r>
          </a:p>
        </p:txBody>
      </p:sp>
      <p:sp>
        <p:nvSpPr>
          <p:cNvPr id="9228" name="TextBox 18"/>
          <p:cNvSpPr txBox="1">
            <a:spLocks noChangeArrowheads="1"/>
          </p:cNvSpPr>
          <p:nvPr/>
        </p:nvSpPr>
        <p:spPr bwMode="auto">
          <a:xfrm>
            <a:off x="1847850" y="5373688"/>
            <a:ext cx="2663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>
                <a:latin typeface="Calibri" pitchFamily="34" charset="0"/>
              </a:rPr>
              <a:t>Give reasons</a:t>
            </a:r>
          </a:p>
        </p:txBody>
      </p:sp>
      <p:sp>
        <p:nvSpPr>
          <p:cNvPr id="9229" name="TextBox 19"/>
          <p:cNvSpPr txBox="1">
            <a:spLocks noChangeArrowheads="1"/>
          </p:cNvSpPr>
          <p:nvPr/>
        </p:nvSpPr>
        <p:spPr bwMode="auto">
          <a:xfrm>
            <a:off x="5232400" y="5445125"/>
            <a:ext cx="20875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>
                <a:latin typeface="Calibri" pitchFamily="34" charset="0"/>
              </a:rPr>
              <a:t>Make links</a:t>
            </a:r>
          </a:p>
        </p:txBody>
      </p:sp>
      <p:sp>
        <p:nvSpPr>
          <p:cNvPr id="9230" name="TextBox 24"/>
          <p:cNvSpPr txBox="1">
            <a:spLocks noChangeArrowheads="1"/>
          </p:cNvSpPr>
          <p:nvPr/>
        </p:nvSpPr>
        <p:spPr bwMode="auto">
          <a:xfrm>
            <a:off x="4295775" y="0"/>
            <a:ext cx="37449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400">
                <a:latin typeface="Calibri" pitchFamily="34" charset="0"/>
              </a:rPr>
              <a:t>Driver words!</a:t>
            </a:r>
          </a:p>
        </p:txBody>
      </p:sp>
      <p:sp>
        <p:nvSpPr>
          <p:cNvPr id="9231" name="TextBox 24"/>
          <p:cNvSpPr txBox="1">
            <a:spLocks noChangeArrowheads="1"/>
          </p:cNvSpPr>
          <p:nvPr/>
        </p:nvSpPr>
        <p:spPr bwMode="auto">
          <a:xfrm>
            <a:off x="7824788" y="1916113"/>
            <a:ext cx="1511300" cy="5857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>
                <a:latin typeface="Calibri" pitchFamily="34" charset="0"/>
              </a:rPr>
              <a:t>Level 1</a:t>
            </a:r>
          </a:p>
        </p:txBody>
      </p:sp>
      <p:sp>
        <p:nvSpPr>
          <p:cNvPr id="9232" name="TextBox 24"/>
          <p:cNvSpPr txBox="1">
            <a:spLocks noChangeArrowheads="1"/>
          </p:cNvSpPr>
          <p:nvPr/>
        </p:nvSpPr>
        <p:spPr bwMode="auto">
          <a:xfrm>
            <a:off x="7824788" y="3716338"/>
            <a:ext cx="1511300" cy="585787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>
                <a:latin typeface="Calibri" pitchFamily="34" charset="0"/>
              </a:rPr>
              <a:t>Level 2</a:t>
            </a:r>
          </a:p>
        </p:txBody>
      </p:sp>
      <p:sp>
        <p:nvSpPr>
          <p:cNvPr id="9233" name="TextBox 24"/>
          <p:cNvSpPr txBox="1">
            <a:spLocks noChangeArrowheads="1"/>
          </p:cNvSpPr>
          <p:nvPr/>
        </p:nvSpPr>
        <p:spPr bwMode="auto">
          <a:xfrm>
            <a:off x="7824788" y="5445125"/>
            <a:ext cx="1511300" cy="584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>
                <a:latin typeface="Calibri" pitchFamily="34" charset="0"/>
              </a:rPr>
              <a:t>Level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Higher Levels</a:t>
            </a:r>
          </a:p>
        </p:txBody>
      </p:sp>
      <p:pic>
        <p:nvPicPr>
          <p:cNvPr id="10243" name="Picture 9" descr="show understandi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700213"/>
            <a:ext cx="33845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1" descr="identif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516" b="19933"/>
          <a:stretch>
            <a:fillRect/>
          </a:stretch>
        </p:blipFill>
        <p:spPr bwMode="auto">
          <a:xfrm>
            <a:off x="1703388" y="4149725"/>
            <a:ext cx="331311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9" descr="show understandi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7938" y="1700213"/>
            <a:ext cx="33845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1" descr="identif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516" b="19933"/>
          <a:stretch>
            <a:fillRect/>
          </a:stretch>
        </p:blipFill>
        <p:spPr bwMode="auto">
          <a:xfrm>
            <a:off x="5159375" y="4076700"/>
            <a:ext cx="3313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Box 20"/>
          <p:cNvSpPr txBox="1">
            <a:spLocks noChangeArrowheads="1"/>
          </p:cNvSpPr>
          <p:nvPr/>
        </p:nvSpPr>
        <p:spPr bwMode="auto">
          <a:xfrm>
            <a:off x="1631950" y="2420938"/>
            <a:ext cx="3170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>
                <a:latin typeface="Calibri" pitchFamily="34" charset="0"/>
              </a:rPr>
              <a:t>Show understanding</a:t>
            </a:r>
          </a:p>
        </p:txBody>
      </p:sp>
      <p:sp>
        <p:nvSpPr>
          <p:cNvPr id="10248" name="TextBox 21"/>
          <p:cNvSpPr txBox="1">
            <a:spLocks noChangeArrowheads="1"/>
          </p:cNvSpPr>
          <p:nvPr/>
        </p:nvSpPr>
        <p:spPr bwMode="auto">
          <a:xfrm>
            <a:off x="5232400" y="2420938"/>
            <a:ext cx="3133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>
                <a:latin typeface="Calibri" pitchFamily="34" charset="0"/>
              </a:rPr>
              <a:t>Engage and respond</a:t>
            </a:r>
          </a:p>
        </p:txBody>
      </p:sp>
      <p:sp>
        <p:nvSpPr>
          <p:cNvPr id="10249" name="TextBox 22"/>
          <p:cNvSpPr txBox="1">
            <a:spLocks noChangeArrowheads="1"/>
          </p:cNvSpPr>
          <p:nvPr/>
        </p:nvSpPr>
        <p:spPr bwMode="auto">
          <a:xfrm>
            <a:off x="2711450" y="4797425"/>
            <a:ext cx="1466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latin typeface="Calibri" pitchFamily="34" charset="0"/>
              </a:rPr>
              <a:t>Identify</a:t>
            </a:r>
          </a:p>
        </p:txBody>
      </p:sp>
      <p:sp>
        <p:nvSpPr>
          <p:cNvPr id="10250" name="TextBox 23"/>
          <p:cNvSpPr txBox="1">
            <a:spLocks noChangeArrowheads="1"/>
          </p:cNvSpPr>
          <p:nvPr/>
        </p:nvSpPr>
        <p:spPr bwMode="auto">
          <a:xfrm>
            <a:off x="5519738" y="4724400"/>
            <a:ext cx="2519362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>
                <a:latin typeface="Calibri" pitchFamily="34" charset="0"/>
              </a:rPr>
              <a:t>Explain</a:t>
            </a:r>
          </a:p>
        </p:txBody>
      </p:sp>
      <p:sp>
        <p:nvSpPr>
          <p:cNvPr id="10251" name="TextBox 24"/>
          <p:cNvSpPr txBox="1">
            <a:spLocks noChangeArrowheads="1"/>
          </p:cNvSpPr>
          <p:nvPr/>
        </p:nvSpPr>
        <p:spPr bwMode="auto">
          <a:xfrm>
            <a:off x="8688388" y="2420938"/>
            <a:ext cx="1511300" cy="584200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>
                <a:latin typeface="Calibri" pitchFamily="34" charset="0"/>
              </a:rPr>
              <a:t>Level 4</a:t>
            </a:r>
          </a:p>
        </p:txBody>
      </p:sp>
      <p:sp>
        <p:nvSpPr>
          <p:cNvPr id="10252" name="TextBox 24"/>
          <p:cNvSpPr txBox="1">
            <a:spLocks noChangeArrowheads="1"/>
          </p:cNvSpPr>
          <p:nvPr/>
        </p:nvSpPr>
        <p:spPr bwMode="auto">
          <a:xfrm>
            <a:off x="8688388" y="4797425"/>
            <a:ext cx="1511300" cy="584200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>
                <a:latin typeface="Calibri" pitchFamily="34" charset="0"/>
              </a:rPr>
              <a:t>Level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1059</Words>
  <Application>Microsoft Office PowerPoint</Application>
  <PresentationFormat>Widescreen</PresentationFormat>
  <Paragraphs>313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 Unicode MS</vt:lpstr>
      <vt:lpstr>Arial</vt:lpstr>
      <vt:lpstr>Calibri</vt:lpstr>
      <vt:lpstr>Calibri Light</vt:lpstr>
      <vt:lpstr>Comic Sans MS</vt:lpstr>
      <vt:lpstr>Gill Sans MT</vt:lpstr>
      <vt:lpstr>Gill Sans MT Condensed</vt:lpstr>
      <vt:lpstr>GillSans-Light</vt:lpstr>
      <vt:lpstr>Kristen ITC</vt:lpstr>
      <vt:lpstr>Lucida Handwriting</vt:lpstr>
      <vt:lpstr>Wingdings</vt:lpstr>
      <vt:lpstr>Office Theme</vt:lpstr>
      <vt:lpstr>Quality Marking </vt:lpstr>
      <vt:lpstr>Setting clear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Higher Levels</vt:lpstr>
      <vt:lpstr>PowerPoint Presentation</vt:lpstr>
      <vt:lpstr>Other ways to mark work</vt:lpstr>
      <vt:lpstr>Evidencing work</vt:lpstr>
      <vt:lpstr>Early Years – Floor books</vt:lpstr>
      <vt:lpstr>Technology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Darren and Lucy Saxton</dc:creator>
  <cp:lastModifiedBy>Emma Shaw</cp:lastModifiedBy>
  <cp:revision>6</cp:revision>
  <dcterms:created xsi:type="dcterms:W3CDTF">2015-03-10T20:15:05Z</dcterms:created>
  <dcterms:modified xsi:type="dcterms:W3CDTF">2016-01-04T14:33:28Z</dcterms:modified>
</cp:coreProperties>
</file>